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2" r:id="rId3"/>
  </p:sldMasterIdLst>
  <p:notesMasterIdLst>
    <p:notesMasterId r:id="rId5"/>
  </p:notesMasterIdLst>
  <p:sldIdLst>
    <p:sldId id="256" r:id="rId4"/>
    <p:sldId id="257" r:id="rId6"/>
    <p:sldId id="259" r:id="rId7"/>
    <p:sldId id="261" r:id="rId8"/>
    <p:sldId id="321" r:id="rId9"/>
    <p:sldId id="260" r:id="rId10"/>
    <p:sldId id="322" r:id="rId11"/>
    <p:sldId id="263" r:id="rId12"/>
    <p:sldId id="264" r:id="rId13"/>
    <p:sldId id="262" r:id="rId14"/>
    <p:sldId id="267" r:id="rId15"/>
    <p:sldId id="268" r:id="rId16"/>
    <p:sldId id="303" r:id="rId17"/>
    <p:sldId id="304" r:id="rId18"/>
    <p:sldId id="270" r:id="rId19"/>
    <p:sldId id="297" r:id="rId20"/>
    <p:sldId id="298" r:id="rId21"/>
    <p:sldId id="292" r:id="rId22"/>
    <p:sldId id="295" r:id="rId23"/>
    <p:sldId id="296" r:id="rId24"/>
    <p:sldId id="300" r:id="rId25"/>
    <p:sldId id="275" r:id="rId26"/>
    <p:sldId id="305" r:id="rId27"/>
    <p:sldId id="306" r:id="rId28"/>
    <p:sldId id="307" r:id="rId29"/>
    <p:sldId id="308" r:id="rId30"/>
    <p:sldId id="309" r:id="rId31"/>
    <p:sldId id="310" r:id="rId32"/>
    <p:sldId id="312" r:id="rId33"/>
    <p:sldId id="313" r:id="rId34"/>
    <p:sldId id="314" r:id="rId35"/>
    <p:sldId id="315" r:id="rId36"/>
    <p:sldId id="317" r:id="rId37"/>
    <p:sldId id="318" r:id="rId38"/>
    <p:sldId id="320" r:id="rId39"/>
    <p:sldId id="290" r:id="rId40"/>
  </p:sldIdLst>
  <p:sldSz cx="12192000" cy="6858000"/>
  <p:notesSz cx="6858000" cy="12192000"/>
  <p:embeddedFontLst>
    <p:embeddedFont>
      <p:font typeface="MiSans" pitchFamily="34" charset="-122"/>
      <p:regular r:id="rId44"/>
    </p:embeddedFont>
    <p:embeddedFont>
      <p:font typeface="MiSans" pitchFamily="34" charset="-120"/>
      <p:regular r:id="rId45"/>
    </p:embeddedFont>
    <p:embeddedFont>
      <p:font typeface="等线" panose="02010600030101010101" charset="-122"/>
      <p:regular r:id="rId46"/>
    </p:embeddedFont>
    <p:embeddedFont>
      <p:font typeface="微软雅黑" panose="020B0503020204020204" charset="-122"/>
      <p:regular r:id="rId47"/>
    </p:embeddedFont>
    <p:embeddedFont>
      <p:font typeface="Calibri" panose="020F0502020204030204" charset="0"/>
      <p:regular r:id="rId48"/>
      <p:bold r:id="rId49"/>
      <p:italic r:id="rId50"/>
      <p:boldItalic r:id="rId51"/>
    </p:embeddedFont>
    <p:embeddedFont>
      <p:font typeface="Calibri Light" panose="020F0302020204030204" charset="0"/>
      <p:regular r:id="rId52"/>
      <p:italic r:id="rId53"/>
    </p:embeddedFont>
    <p:embeddedFont>
      <p:font typeface="等线 Light" panose="02010600030101010101" charset="-122"/>
      <p:regular r:id="rId5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4" Type="http://schemas.openxmlformats.org/officeDocument/2006/relationships/font" Target="fonts/font11.fntdata"/><Relationship Id="rId53" Type="http://schemas.openxmlformats.org/officeDocument/2006/relationships/font" Target="fonts/font10.fntdata"/><Relationship Id="rId52" Type="http://schemas.openxmlformats.org/officeDocument/2006/relationships/font" Target="fonts/font9.fntdata"/><Relationship Id="rId51" Type="http://schemas.openxmlformats.org/officeDocument/2006/relationships/font" Target="fonts/font8.fntdata"/><Relationship Id="rId50" Type="http://schemas.openxmlformats.org/officeDocument/2006/relationships/font" Target="fonts/font7.fntdata"/><Relationship Id="rId5" Type="http://schemas.openxmlformats.org/officeDocument/2006/relationships/notesMaster" Target="notesMasters/notesMaster1.xml"/><Relationship Id="rId49" Type="http://schemas.openxmlformats.org/officeDocument/2006/relationships/font" Target="fonts/font6.fntdata"/><Relationship Id="rId48" Type="http://schemas.openxmlformats.org/officeDocument/2006/relationships/font" Target="fonts/font5.fntdata"/><Relationship Id="rId47" Type="http://schemas.openxmlformats.org/officeDocument/2006/relationships/font" Target="fonts/font4.fntdata"/><Relationship Id="rId46" Type="http://schemas.openxmlformats.org/officeDocument/2006/relationships/font" Target="fonts/font3.fntdata"/><Relationship Id="rId45" Type="http://schemas.openxmlformats.org/officeDocument/2006/relationships/font" Target="fonts/font2.fntdata"/><Relationship Id="rId44" Type="http://schemas.openxmlformats.org/officeDocument/2006/relationships/font" Target="fonts/font1.fntdata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列上文下内容_2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88" hasCustomPrompt="1"/>
            <p:custDataLst>
              <p:tags r:id="rId3"/>
            </p:custDataLst>
          </p:nvPr>
        </p:nvSpPr>
        <p:spPr>
          <a:xfrm>
            <a:off x="609600" y="2743200"/>
            <a:ext cx="5334000" cy="3505200"/>
          </a:xfrm>
          <a:custGeom>
            <a:avLst/>
            <a:gdLst>
              <a:gd name="connisteX0" fmla="*/ 0 w 5334000"/>
              <a:gd name="connsiteY0" fmla="*/ 203200 h 3505200"/>
              <a:gd name="connisteX1" fmla="*/ 203200 w 5334000"/>
              <a:gd name="connsiteY1" fmla="*/ 0 h 3505200"/>
              <a:gd name="connisteX2" fmla="*/ 5130800 w 5334000"/>
              <a:gd name="connsiteY2" fmla="*/ 0 h 3505200"/>
              <a:gd name="connisteX3" fmla="*/ 5334000 w 5334000"/>
              <a:gd name="connsiteY3" fmla="*/ 203200 h 3505200"/>
              <a:gd name="connisteX4" fmla="*/ 5334000 w 5334000"/>
              <a:gd name="connsiteY4" fmla="*/ 3302000 h 3505200"/>
              <a:gd name="connisteX5" fmla="*/ 5130800 w 5334000"/>
              <a:gd name="connsiteY5" fmla="*/ 3505200 h 3505200"/>
              <a:gd name="connisteX6" fmla="*/ 203200 w 5334000"/>
              <a:gd name="connsiteY6" fmla="*/ 3505200 h 3505200"/>
              <a:gd name="connisteX7" fmla="*/ 0 w 5334000"/>
              <a:gd name="connsiteY7" fmla="*/ 3302000 h 3505200"/>
              <a:gd name="connisteX8" fmla="*/ 0 w 5334000"/>
              <a:gd name="connsiteY8" fmla="*/ 203200 h 350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3505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302000"/>
                </a:lnTo>
                <a:cubicBezTo>
                  <a:pt x="5334000" y="3414224"/>
                  <a:pt x="5243024" y="3505200"/>
                  <a:pt x="5130800" y="3505200"/>
                </a:cubicBezTo>
                <a:lnTo>
                  <a:pt x="203200" y="3505200"/>
                </a:lnTo>
                <a:cubicBezTo>
                  <a:pt x="90976" y="3505200"/>
                  <a:pt x="0" y="3414224"/>
                  <a:pt x="0" y="3302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1524000"/>
            <a:ext cx="5334000" cy="9144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9" name="内容占位符 8"/>
          <p:cNvSpPr>
            <a:spLocks noGrp="1"/>
          </p:cNvSpPr>
          <p:nvPr>
            <p:ph idx="16389" hasCustomPrompt="1"/>
            <p:custDataLst>
              <p:tags r:id="rId5"/>
            </p:custDataLst>
          </p:nvPr>
        </p:nvSpPr>
        <p:spPr>
          <a:xfrm>
            <a:off x="6248400" y="2743200"/>
            <a:ext cx="5334000" cy="3505200"/>
          </a:xfrm>
          <a:custGeom>
            <a:avLst/>
            <a:gdLst>
              <a:gd name="connisteX0" fmla="*/ 0 w 5334000"/>
              <a:gd name="connsiteY0" fmla="*/ 203200 h 3505200"/>
              <a:gd name="connisteX1" fmla="*/ 203200 w 5334000"/>
              <a:gd name="connsiteY1" fmla="*/ 0 h 3505200"/>
              <a:gd name="connisteX2" fmla="*/ 5130800 w 5334000"/>
              <a:gd name="connsiteY2" fmla="*/ 0 h 3505200"/>
              <a:gd name="connisteX3" fmla="*/ 5334000 w 5334000"/>
              <a:gd name="connsiteY3" fmla="*/ 203200 h 3505200"/>
              <a:gd name="connisteX4" fmla="*/ 5334000 w 5334000"/>
              <a:gd name="connsiteY4" fmla="*/ 3302000 h 3505200"/>
              <a:gd name="connisteX5" fmla="*/ 5130800 w 5334000"/>
              <a:gd name="connsiteY5" fmla="*/ 3505200 h 3505200"/>
              <a:gd name="connisteX6" fmla="*/ 203200 w 5334000"/>
              <a:gd name="connsiteY6" fmla="*/ 3505200 h 3505200"/>
              <a:gd name="connisteX7" fmla="*/ 0 w 5334000"/>
              <a:gd name="connsiteY7" fmla="*/ 3302000 h 3505200"/>
              <a:gd name="connisteX8" fmla="*/ 0 w 5334000"/>
              <a:gd name="connsiteY8" fmla="*/ 203200 h 350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3505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302000"/>
                </a:lnTo>
                <a:cubicBezTo>
                  <a:pt x="5334000" y="3414224"/>
                  <a:pt x="5243024" y="3505200"/>
                  <a:pt x="5130800" y="3505200"/>
                </a:cubicBezTo>
                <a:lnTo>
                  <a:pt x="203200" y="3505200"/>
                </a:lnTo>
                <a:cubicBezTo>
                  <a:pt x="90976" y="3505200"/>
                  <a:pt x="0" y="3414224"/>
                  <a:pt x="0" y="3302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6248400" y="1524000"/>
            <a:ext cx="5334000" cy="9144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列上文下内容_2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88" hasCustomPrompt="1"/>
            <p:custDataLst>
              <p:tags r:id="rId3"/>
            </p:custDataLst>
          </p:nvPr>
        </p:nvSpPr>
        <p:spPr>
          <a:xfrm>
            <a:off x="609600" y="2743200"/>
            <a:ext cx="5334000" cy="3505200"/>
          </a:xfrm>
          <a:custGeom>
            <a:avLst/>
            <a:gdLst>
              <a:gd name="connisteX0" fmla="*/ 0 w 5334000"/>
              <a:gd name="connsiteY0" fmla="*/ 203200 h 3505200"/>
              <a:gd name="connisteX1" fmla="*/ 203200 w 5334000"/>
              <a:gd name="connsiteY1" fmla="*/ 0 h 3505200"/>
              <a:gd name="connisteX2" fmla="*/ 5130800 w 5334000"/>
              <a:gd name="connsiteY2" fmla="*/ 0 h 3505200"/>
              <a:gd name="connisteX3" fmla="*/ 5334000 w 5334000"/>
              <a:gd name="connsiteY3" fmla="*/ 203200 h 3505200"/>
              <a:gd name="connisteX4" fmla="*/ 5334000 w 5334000"/>
              <a:gd name="connsiteY4" fmla="*/ 3302000 h 3505200"/>
              <a:gd name="connisteX5" fmla="*/ 5130800 w 5334000"/>
              <a:gd name="connsiteY5" fmla="*/ 3505200 h 3505200"/>
              <a:gd name="connisteX6" fmla="*/ 203200 w 5334000"/>
              <a:gd name="connsiteY6" fmla="*/ 3505200 h 3505200"/>
              <a:gd name="connisteX7" fmla="*/ 0 w 5334000"/>
              <a:gd name="connsiteY7" fmla="*/ 3302000 h 3505200"/>
              <a:gd name="connisteX8" fmla="*/ 0 w 5334000"/>
              <a:gd name="connsiteY8" fmla="*/ 203200 h 350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3505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302000"/>
                </a:lnTo>
                <a:cubicBezTo>
                  <a:pt x="5334000" y="3414224"/>
                  <a:pt x="5243024" y="3505200"/>
                  <a:pt x="5130800" y="3505200"/>
                </a:cubicBezTo>
                <a:lnTo>
                  <a:pt x="203200" y="3505200"/>
                </a:lnTo>
                <a:cubicBezTo>
                  <a:pt x="90976" y="3505200"/>
                  <a:pt x="0" y="3414224"/>
                  <a:pt x="0" y="3302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1524000"/>
            <a:ext cx="5334000" cy="9144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9" name="内容占位符 8"/>
          <p:cNvSpPr>
            <a:spLocks noGrp="1"/>
          </p:cNvSpPr>
          <p:nvPr>
            <p:ph idx="16389" hasCustomPrompt="1"/>
            <p:custDataLst>
              <p:tags r:id="rId5"/>
            </p:custDataLst>
          </p:nvPr>
        </p:nvSpPr>
        <p:spPr>
          <a:xfrm>
            <a:off x="6248400" y="2743200"/>
            <a:ext cx="5334000" cy="3505200"/>
          </a:xfrm>
          <a:custGeom>
            <a:avLst/>
            <a:gdLst>
              <a:gd name="connisteX0" fmla="*/ 0 w 5334000"/>
              <a:gd name="connsiteY0" fmla="*/ 203200 h 3505200"/>
              <a:gd name="connisteX1" fmla="*/ 203200 w 5334000"/>
              <a:gd name="connsiteY1" fmla="*/ 0 h 3505200"/>
              <a:gd name="connisteX2" fmla="*/ 5130800 w 5334000"/>
              <a:gd name="connsiteY2" fmla="*/ 0 h 3505200"/>
              <a:gd name="connisteX3" fmla="*/ 5334000 w 5334000"/>
              <a:gd name="connsiteY3" fmla="*/ 203200 h 3505200"/>
              <a:gd name="connisteX4" fmla="*/ 5334000 w 5334000"/>
              <a:gd name="connsiteY4" fmla="*/ 3302000 h 3505200"/>
              <a:gd name="connisteX5" fmla="*/ 5130800 w 5334000"/>
              <a:gd name="connsiteY5" fmla="*/ 3505200 h 3505200"/>
              <a:gd name="connisteX6" fmla="*/ 203200 w 5334000"/>
              <a:gd name="connsiteY6" fmla="*/ 3505200 h 3505200"/>
              <a:gd name="connisteX7" fmla="*/ 0 w 5334000"/>
              <a:gd name="connsiteY7" fmla="*/ 3302000 h 3505200"/>
              <a:gd name="connisteX8" fmla="*/ 0 w 5334000"/>
              <a:gd name="connsiteY8" fmla="*/ 203200 h 350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3505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302000"/>
                </a:lnTo>
                <a:cubicBezTo>
                  <a:pt x="5334000" y="3414224"/>
                  <a:pt x="5243024" y="3505200"/>
                  <a:pt x="5130800" y="3505200"/>
                </a:cubicBezTo>
                <a:lnTo>
                  <a:pt x="203200" y="3505200"/>
                </a:lnTo>
                <a:cubicBezTo>
                  <a:pt x="90976" y="3505200"/>
                  <a:pt x="0" y="3414224"/>
                  <a:pt x="0" y="3302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6248400" y="1524000"/>
            <a:ext cx="5334000" cy="9144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6" Type="http://schemas.openxmlformats.org/officeDocument/2006/relationships/notesSlide" Target="../notesSlides/notesSlide13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5.png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7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7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7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7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7.jpe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9.jpeg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5-d3jn7j8s8jdo4os5dj40.jpg"/>
          <p:cNvPicPr>
            <a:picLocks noChangeAspect="1"/>
          </p:cNvPicPr>
          <p:nvPr/>
        </p:nvPicPr>
        <p:blipFill>
          <a:blip r:embed="rId2"/>
          <a:srcRect t="83" b="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6:35:24-d3jn7j0s8jdo4os5di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" y="1707515"/>
            <a:ext cx="4963160" cy="33274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26745" y="6134418"/>
            <a:ext cx="4345305" cy="22098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p>
            <a:endParaRPr lang="zh-CN" altLang="en-US"/>
          </a:p>
        </p:txBody>
      </p:sp>
      <p:sp>
        <p:nvSpPr>
          <p:cNvPr id="5" name="Text 1"/>
          <p:cNvSpPr/>
          <p:nvPr/>
        </p:nvSpPr>
        <p:spPr>
          <a:xfrm>
            <a:off x="617220" y="5913438"/>
            <a:ext cx="4345305" cy="220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9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小组成员</a:t>
            </a: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600" dirty="0">
                <a:sym typeface="+mn-ea"/>
              </a:rPr>
              <a:t>凌彬</a:t>
            </a:r>
            <a:r>
              <a:rPr lang="en-US" altLang="zh-CN" sz="1600" dirty="0">
                <a:sym typeface="+mn-ea"/>
              </a:rPr>
              <a:t>  </a:t>
            </a:r>
            <a:r>
              <a:rPr lang="zh-CN" altLang="en-US" sz="1600" dirty="0">
                <a:sym typeface="+mn-ea"/>
              </a:rPr>
              <a:t>谢雨</a:t>
            </a:r>
            <a:r>
              <a:rPr lang="en-US" altLang="zh-CN" sz="1600" dirty="0">
                <a:sym typeface="+mn-ea"/>
              </a:rPr>
              <a:t>  </a:t>
            </a:r>
            <a:r>
              <a:rPr lang="zh-CN" altLang="en-US" sz="1600" dirty="0">
                <a:sym typeface="+mn-ea"/>
              </a:rPr>
              <a:t>王俊超</a:t>
            </a:r>
            <a:endParaRPr lang="zh-CN" altLang="en-US" sz="1600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240270" y="6099810"/>
            <a:ext cx="3091815" cy="2209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汇报日期：2025/</a:t>
            </a: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12/05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11381644" y="55969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381644" y="55969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1381644" y="65666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1381644" y="65666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1381644" y="75363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1381644" y="75363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 flipV="1">
            <a:off x="2304972" y="6281738"/>
            <a:ext cx="5746750" cy="1905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4" name="Text 10"/>
          <p:cNvSpPr/>
          <p:nvPr/>
        </p:nvSpPr>
        <p:spPr>
          <a:xfrm>
            <a:off x="617220" y="2134235"/>
            <a:ext cx="7715885" cy="15278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探究李相赫的攀登者之路</a:t>
            </a:r>
            <a:r>
              <a:rPr lang="en-US" altLang="zh-CN" sz="36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——</a:t>
            </a:r>
            <a:r>
              <a:rPr lang="zh-CN" altLang="en-US" sz="36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基于李相赫选手个人传记及访谈文本情感分析</a:t>
            </a:r>
            <a:endParaRPr lang="zh-CN" altLang="en-US" sz="3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15" name="Image 2" descr="https://kimi-img.moonshot.cn/pub/slides/slides_tmpl/image/25-10-09-16:35:24-d3jn7j0s8jdo4os5di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91445" y="5408930"/>
            <a:ext cx="2170430" cy="728980"/>
          </a:xfrm>
          <a:prstGeom prst="rect">
            <a:avLst/>
          </a:prstGeom>
        </p:spPr>
      </p:pic>
      <p:pic>
        <p:nvPicPr>
          <p:cNvPr id="16" name="Image 3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772795" y="534035"/>
            <a:ext cx="762000" cy="76200"/>
          </a:xfrm>
          <a:prstGeom prst="rect">
            <a:avLst/>
          </a:prstGeom>
        </p:spPr>
      </p:pic>
      <p:pic>
        <p:nvPicPr>
          <p:cNvPr id="17" name="Image 4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772795" y="664845"/>
            <a:ext cx="762000" cy="76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5-d3jn7j8s8jdo4os5dj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981200"/>
            <a:ext cx="4902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研究切口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2512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6" name="Shape 3"/>
          <p:cNvSpPr/>
          <p:nvPr/>
        </p:nvSpPr>
        <p:spPr>
          <a:xfrm>
            <a:off x="355600" y="3352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5400" y="25400"/>
                </a:moveTo>
                <a:cubicBezTo>
                  <a:pt x="25400" y="18375"/>
                  <a:pt x="19725" y="12700"/>
                  <a:pt x="12700" y="12700"/>
                </a:cubicBezTo>
                <a:cubicBezTo>
                  <a:pt x="5675" y="12700"/>
                  <a:pt x="0" y="18375"/>
                  <a:pt x="0" y="25400"/>
                </a:cubicBezTo>
                <a:lnTo>
                  <a:pt x="0" y="158750"/>
                </a:lnTo>
                <a:cubicBezTo>
                  <a:pt x="0" y="176292"/>
                  <a:pt x="14208" y="190500"/>
                  <a:pt x="31750" y="190500"/>
                </a:cubicBezTo>
                <a:lnTo>
                  <a:pt x="190500" y="190500"/>
                </a:lnTo>
                <a:cubicBezTo>
                  <a:pt x="197525" y="190500"/>
                  <a:pt x="203200" y="184825"/>
                  <a:pt x="203200" y="177800"/>
                </a:cubicBezTo>
                <a:cubicBezTo>
                  <a:pt x="203200" y="170775"/>
                  <a:pt x="197525" y="165100"/>
                  <a:pt x="190500" y="165100"/>
                </a:cubicBezTo>
                <a:lnTo>
                  <a:pt x="31750" y="165100"/>
                </a:lnTo>
                <a:cubicBezTo>
                  <a:pt x="28258" y="165100"/>
                  <a:pt x="25400" y="162243"/>
                  <a:pt x="25400" y="158750"/>
                </a:cubicBezTo>
                <a:lnTo>
                  <a:pt x="25400" y="25400"/>
                </a:lnTo>
                <a:close/>
                <a:moveTo>
                  <a:pt x="186769" y="59769"/>
                </a:moveTo>
                <a:cubicBezTo>
                  <a:pt x="191730" y="54808"/>
                  <a:pt x="191730" y="46752"/>
                  <a:pt x="186769" y="41791"/>
                </a:cubicBezTo>
                <a:cubicBezTo>
                  <a:pt x="181808" y="36830"/>
                  <a:pt x="173752" y="36830"/>
                  <a:pt x="168791" y="41791"/>
                </a:cubicBezTo>
                <a:lnTo>
                  <a:pt x="127000" y="83622"/>
                </a:lnTo>
                <a:lnTo>
                  <a:pt x="104219" y="60881"/>
                </a:lnTo>
                <a:cubicBezTo>
                  <a:pt x="99258" y="55920"/>
                  <a:pt x="91202" y="55920"/>
                  <a:pt x="86241" y="60881"/>
                </a:cubicBezTo>
                <a:lnTo>
                  <a:pt x="48141" y="98981"/>
                </a:lnTo>
                <a:cubicBezTo>
                  <a:pt x="43180" y="103942"/>
                  <a:pt x="43180" y="111998"/>
                  <a:pt x="48141" y="116959"/>
                </a:cubicBezTo>
                <a:cubicBezTo>
                  <a:pt x="53102" y="121920"/>
                  <a:pt x="61158" y="121920"/>
                  <a:pt x="66119" y="116959"/>
                </a:cubicBezTo>
                <a:lnTo>
                  <a:pt x="95250" y="87828"/>
                </a:lnTo>
                <a:lnTo>
                  <a:pt x="118031" y="110609"/>
                </a:lnTo>
                <a:cubicBezTo>
                  <a:pt x="122992" y="115570"/>
                  <a:pt x="131048" y="115570"/>
                  <a:pt x="136009" y="110609"/>
                </a:cubicBezTo>
                <a:lnTo>
                  <a:pt x="186809" y="59809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 4"/>
          <p:cNvSpPr/>
          <p:nvPr/>
        </p:nvSpPr>
        <p:spPr>
          <a:xfrm>
            <a:off x="812800" y="3251200"/>
            <a:ext cx="3670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56B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竞技状态: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通过数据量化其操作与表现。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38608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FFC107"/>
          </a:solidFill>
        </p:spPr>
      </p:sp>
      <p:sp>
        <p:nvSpPr>
          <p:cNvPr id="9" name="Shape 6"/>
          <p:cNvSpPr/>
          <p:nvPr/>
        </p:nvSpPr>
        <p:spPr>
          <a:xfrm>
            <a:off x="330200" y="39624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165060" y="83542"/>
                </a:moveTo>
                <a:cubicBezTo>
                  <a:pt x="169902" y="82233"/>
                  <a:pt x="174982" y="84534"/>
                  <a:pt x="177165" y="89019"/>
                </a:cubicBezTo>
                <a:lnTo>
                  <a:pt x="184547" y="103942"/>
                </a:lnTo>
                <a:cubicBezTo>
                  <a:pt x="188635" y="104497"/>
                  <a:pt x="192643" y="105608"/>
                  <a:pt x="196413" y="107156"/>
                </a:cubicBezTo>
                <a:lnTo>
                  <a:pt x="210304" y="97909"/>
                </a:lnTo>
                <a:cubicBezTo>
                  <a:pt x="214471" y="95131"/>
                  <a:pt x="219988" y="95687"/>
                  <a:pt x="223520" y="99219"/>
                </a:cubicBezTo>
                <a:lnTo>
                  <a:pt x="231140" y="106839"/>
                </a:lnTo>
                <a:cubicBezTo>
                  <a:pt x="234672" y="110371"/>
                  <a:pt x="235228" y="115927"/>
                  <a:pt x="232450" y="120055"/>
                </a:cubicBezTo>
                <a:lnTo>
                  <a:pt x="223203" y="133906"/>
                </a:lnTo>
                <a:cubicBezTo>
                  <a:pt x="223957" y="135771"/>
                  <a:pt x="224631" y="137716"/>
                  <a:pt x="225187" y="139740"/>
                </a:cubicBezTo>
                <a:cubicBezTo>
                  <a:pt x="225742" y="141764"/>
                  <a:pt x="226100" y="143748"/>
                  <a:pt x="226377" y="145772"/>
                </a:cubicBezTo>
                <a:lnTo>
                  <a:pt x="241340" y="153154"/>
                </a:lnTo>
                <a:cubicBezTo>
                  <a:pt x="245824" y="155377"/>
                  <a:pt x="248126" y="160457"/>
                  <a:pt x="246817" y="165259"/>
                </a:cubicBezTo>
                <a:lnTo>
                  <a:pt x="244038" y="175657"/>
                </a:lnTo>
                <a:cubicBezTo>
                  <a:pt x="242729" y="180459"/>
                  <a:pt x="238244" y="183713"/>
                  <a:pt x="233243" y="183396"/>
                </a:cubicBezTo>
                <a:lnTo>
                  <a:pt x="216575" y="182324"/>
                </a:lnTo>
                <a:cubicBezTo>
                  <a:pt x="214074" y="185539"/>
                  <a:pt x="211177" y="188516"/>
                  <a:pt x="207883" y="191056"/>
                </a:cubicBezTo>
                <a:lnTo>
                  <a:pt x="208955" y="207685"/>
                </a:lnTo>
                <a:cubicBezTo>
                  <a:pt x="209272" y="212685"/>
                  <a:pt x="206018" y="217210"/>
                  <a:pt x="201216" y="218480"/>
                </a:cubicBezTo>
                <a:lnTo>
                  <a:pt x="190818" y="221258"/>
                </a:lnTo>
                <a:cubicBezTo>
                  <a:pt x="185976" y="222567"/>
                  <a:pt x="180935" y="220266"/>
                  <a:pt x="178713" y="215781"/>
                </a:cubicBezTo>
                <a:lnTo>
                  <a:pt x="171331" y="200858"/>
                </a:lnTo>
                <a:cubicBezTo>
                  <a:pt x="167243" y="200303"/>
                  <a:pt x="163235" y="199192"/>
                  <a:pt x="159464" y="197644"/>
                </a:cubicBezTo>
                <a:lnTo>
                  <a:pt x="145574" y="206891"/>
                </a:lnTo>
                <a:cubicBezTo>
                  <a:pt x="141407" y="209669"/>
                  <a:pt x="135890" y="209113"/>
                  <a:pt x="132358" y="205581"/>
                </a:cubicBezTo>
                <a:lnTo>
                  <a:pt x="124738" y="197961"/>
                </a:lnTo>
                <a:cubicBezTo>
                  <a:pt x="121206" y="194429"/>
                  <a:pt x="120650" y="188913"/>
                  <a:pt x="123428" y="184745"/>
                </a:cubicBezTo>
                <a:lnTo>
                  <a:pt x="132675" y="170855"/>
                </a:lnTo>
                <a:cubicBezTo>
                  <a:pt x="131921" y="168989"/>
                  <a:pt x="131247" y="167045"/>
                  <a:pt x="130691" y="165021"/>
                </a:cubicBezTo>
                <a:cubicBezTo>
                  <a:pt x="130135" y="162997"/>
                  <a:pt x="129778" y="160973"/>
                  <a:pt x="129500" y="158988"/>
                </a:cubicBezTo>
                <a:lnTo>
                  <a:pt x="114538" y="151606"/>
                </a:lnTo>
                <a:cubicBezTo>
                  <a:pt x="110053" y="149384"/>
                  <a:pt x="107791" y="144304"/>
                  <a:pt x="109061" y="139502"/>
                </a:cubicBezTo>
                <a:lnTo>
                  <a:pt x="111839" y="129103"/>
                </a:lnTo>
                <a:cubicBezTo>
                  <a:pt x="113149" y="124301"/>
                  <a:pt x="117634" y="121047"/>
                  <a:pt x="122634" y="121364"/>
                </a:cubicBezTo>
                <a:lnTo>
                  <a:pt x="139263" y="122436"/>
                </a:lnTo>
                <a:cubicBezTo>
                  <a:pt x="141764" y="119221"/>
                  <a:pt x="144661" y="116245"/>
                  <a:pt x="147955" y="113705"/>
                </a:cubicBezTo>
                <a:lnTo>
                  <a:pt x="146883" y="97115"/>
                </a:lnTo>
                <a:cubicBezTo>
                  <a:pt x="146566" y="92115"/>
                  <a:pt x="149820" y="87590"/>
                  <a:pt x="154622" y="86320"/>
                </a:cubicBezTo>
                <a:lnTo>
                  <a:pt x="165021" y="83542"/>
                </a:lnTo>
                <a:close/>
                <a:moveTo>
                  <a:pt x="177959" y="134938"/>
                </a:moveTo>
                <a:cubicBezTo>
                  <a:pt x="168321" y="134948"/>
                  <a:pt x="160505" y="142782"/>
                  <a:pt x="160516" y="152420"/>
                </a:cubicBezTo>
                <a:cubicBezTo>
                  <a:pt x="160527" y="162058"/>
                  <a:pt x="168361" y="169873"/>
                  <a:pt x="177998" y="169863"/>
                </a:cubicBezTo>
                <a:cubicBezTo>
                  <a:pt x="187636" y="169852"/>
                  <a:pt x="195452" y="162018"/>
                  <a:pt x="195441" y="152380"/>
                </a:cubicBezTo>
                <a:cubicBezTo>
                  <a:pt x="195430" y="142742"/>
                  <a:pt x="187597" y="134927"/>
                  <a:pt x="177959" y="134938"/>
                </a:cubicBezTo>
                <a:close/>
                <a:moveTo>
                  <a:pt x="89257" y="-18058"/>
                </a:moveTo>
                <a:lnTo>
                  <a:pt x="99655" y="-15280"/>
                </a:lnTo>
                <a:cubicBezTo>
                  <a:pt x="104458" y="-13970"/>
                  <a:pt x="107712" y="-9446"/>
                  <a:pt x="107394" y="-4485"/>
                </a:cubicBezTo>
                <a:lnTo>
                  <a:pt x="106323" y="12105"/>
                </a:lnTo>
                <a:cubicBezTo>
                  <a:pt x="109617" y="14645"/>
                  <a:pt x="112514" y="17582"/>
                  <a:pt x="115014" y="20836"/>
                </a:cubicBezTo>
                <a:lnTo>
                  <a:pt x="131683" y="19764"/>
                </a:lnTo>
                <a:cubicBezTo>
                  <a:pt x="136644" y="19447"/>
                  <a:pt x="141168" y="22701"/>
                  <a:pt x="142478" y="27503"/>
                </a:cubicBezTo>
                <a:lnTo>
                  <a:pt x="145256" y="37902"/>
                </a:lnTo>
                <a:cubicBezTo>
                  <a:pt x="146526" y="42704"/>
                  <a:pt x="144264" y="47784"/>
                  <a:pt x="139779" y="50006"/>
                </a:cubicBezTo>
                <a:lnTo>
                  <a:pt x="124817" y="57388"/>
                </a:lnTo>
                <a:cubicBezTo>
                  <a:pt x="124539" y="59412"/>
                  <a:pt x="124143" y="61436"/>
                  <a:pt x="123627" y="63421"/>
                </a:cubicBezTo>
                <a:cubicBezTo>
                  <a:pt x="123111" y="65405"/>
                  <a:pt x="122396" y="67389"/>
                  <a:pt x="121642" y="69255"/>
                </a:cubicBezTo>
                <a:lnTo>
                  <a:pt x="130889" y="83145"/>
                </a:lnTo>
                <a:cubicBezTo>
                  <a:pt x="133668" y="87313"/>
                  <a:pt x="133112" y="92829"/>
                  <a:pt x="129580" y="96361"/>
                </a:cubicBezTo>
                <a:lnTo>
                  <a:pt x="121960" y="103981"/>
                </a:lnTo>
                <a:cubicBezTo>
                  <a:pt x="118428" y="107513"/>
                  <a:pt x="112911" y="108069"/>
                  <a:pt x="108744" y="105291"/>
                </a:cubicBezTo>
                <a:lnTo>
                  <a:pt x="94853" y="96044"/>
                </a:lnTo>
                <a:cubicBezTo>
                  <a:pt x="91083" y="97592"/>
                  <a:pt x="87074" y="98703"/>
                  <a:pt x="82987" y="99258"/>
                </a:cubicBezTo>
                <a:lnTo>
                  <a:pt x="75605" y="114181"/>
                </a:lnTo>
                <a:cubicBezTo>
                  <a:pt x="73382" y="118666"/>
                  <a:pt x="68302" y="120928"/>
                  <a:pt x="63500" y="119658"/>
                </a:cubicBezTo>
                <a:lnTo>
                  <a:pt x="53102" y="116880"/>
                </a:lnTo>
                <a:cubicBezTo>
                  <a:pt x="48260" y="115570"/>
                  <a:pt x="45045" y="111046"/>
                  <a:pt x="45363" y="106085"/>
                </a:cubicBezTo>
                <a:lnTo>
                  <a:pt x="46434" y="89456"/>
                </a:lnTo>
                <a:cubicBezTo>
                  <a:pt x="43140" y="86916"/>
                  <a:pt x="40243" y="83979"/>
                  <a:pt x="37743" y="80724"/>
                </a:cubicBezTo>
                <a:lnTo>
                  <a:pt x="21074" y="81796"/>
                </a:lnTo>
                <a:cubicBezTo>
                  <a:pt x="16113" y="82113"/>
                  <a:pt x="11589" y="78859"/>
                  <a:pt x="10279" y="74057"/>
                </a:cubicBezTo>
                <a:lnTo>
                  <a:pt x="7501" y="63659"/>
                </a:lnTo>
                <a:cubicBezTo>
                  <a:pt x="6231" y="58857"/>
                  <a:pt x="8493" y="53777"/>
                  <a:pt x="12978" y="51554"/>
                </a:cubicBezTo>
                <a:lnTo>
                  <a:pt x="27940" y="44172"/>
                </a:lnTo>
                <a:cubicBezTo>
                  <a:pt x="28218" y="42148"/>
                  <a:pt x="28615" y="40164"/>
                  <a:pt x="29131" y="38140"/>
                </a:cubicBezTo>
                <a:cubicBezTo>
                  <a:pt x="29686" y="36116"/>
                  <a:pt x="30321" y="34171"/>
                  <a:pt x="31115" y="32306"/>
                </a:cubicBezTo>
                <a:lnTo>
                  <a:pt x="21868" y="18455"/>
                </a:lnTo>
                <a:cubicBezTo>
                  <a:pt x="19090" y="14288"/>
                  <a:pt x="19645" y="8771"/>
                  <a:pt x="23178" y="5239"/>
                </a:cubicBezTo>
                <a:lnTo>
                  <a:pt x="30798" y="-2381"/>
                </a:lnTo>
                <a:cubicBezTo>
                  <a:pt x="34330" y="-5913"/>
                  <a:pt x="39846" y="-6469"/>
                  <a:pt x="44013" y="-3691"/>
                </a:cubicBezTo>
                <a:lnTo>
                  <a:pt x="57904" y="5556"/>
                </a:lnTo>
                <a:cubicBezTo>
                  <a:pt x="61674" y="4008"/>
                  <a:pt x="65683" y="2897"/>
                  <a:pt x="69771" y="2342"/>
                </a:cubicBezTo>
                <a:lnTo>
                  <a:pt x="77152" y="-12581"/>
                </a:lnTo>
                <a:cubicBezTo>
                  <a:pt x="79375" y="-17066"/>
                  <a:pt x="84415" y="-19328"/>
                  <a:pt x="89257" y="-18058"/>
                </a:cubicBezTo>
                <a:close/>
                <a:moveTo>
                  <a:pt x="76359" y="33338"/>
                </a:moveTo>
                <a:cubicBezTo>
                  <a:pt x="66721" y="33338"/>
                  <a:pt x="58896" y="41162"/>
                  <a:pt x="58896" y="50800"/>
                </a:cubicBezTo>
                <a:cubicBezTo>
                  <a:pt x="58896" y="60438"/>
                  <a:pt x="66721" y="68263"/>
                  <a:pt x="76359" y="68263"/>
                </a:cubicBezTo>
                <a:cubicBezTo>
                  <a:pt x="85997" y="68263"/>
                  <a:pt x="93821" y="60438"/>
                  <a:pt x="93821" y="50800"/>
                </a:cubicBezTo>
                <a:cubicBezTo>
                  <a:pt x="93821" y="41162"/>
                  <a:pt x="85997" y="33338"/>
                  <a:pt x="76359" y="33338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0" name="Text 7"/>
          <p:cNvSpPr/>
          <p:nvPr/>
        </p:nvSpPr>
        <p:spPr>
          <a:xfrm>
            <a:off x="812800" y="3860800"/>
            <a:ext cx="3670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56B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打法风格: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分析其行为模式与角色定位。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4000" y="4470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0056B3"/>
          </a:solidFill>
        </p:spPr>
      </p:sp>
      <p:sp>
        <p:nvSpPr>
          <p:cNvPr id="12" name="Shape 9"/>
          <p:cNvSpPr/>
          <p:nvPr/>
        </p:nvSpPr>
        <p:spPr>
          <a:xfrm>
            <a:off x="342900" y="45720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52400" y="57150"/>
                </a:moveTo>
                <a:cubicBezTo>
                  <a:pt x="152400" y="95726"/>
                  <a:pt x="118269" y="127000"/>
                  <a:pt x="76200" y="127000"/>
                </a:cubicBezTo>
                <a:cubicBezTo>
                  <a:pt x="65603" y="127000"/>
                  <a:pt x="55523" y="125016"/>
                  <a:pt x="46355" y="121444"/>
                </a:cubicBezTo>
                <a:lnTo>
                  <a:pt x="13970" y="138589"/>
                </a:lnTo>
                <a:cubicBezTo>
                  <a:pt x="10279" y="140533"/>
                  <a:pt x="5755" y="139859"/>
                  <a:pt x="2778" y="136922"/>
                </a:cubicBezTo>
                <a:cubicBezTo>
                  <a:pt x="-198" y="133985"/>
                  <a:pt x="-873" y="129421"/>
                  <a:pt x="1111" y="125730"/>
                </a:cubicBezTo>
                <a:lnTo>
                  <a:pt x="15240" y="99060"/>
                </a:lnTo>
                <a:cubicBezTo>
                  <a:pt x="5675" y="87392"/>
                  <a:pt x="0" y="72866"/>
                  <a:pt x="0" y="57150"/>
                </a:cubicBezTo>
                <a:cubicBezTo>
                  <a:pt x="0" y="18574"/>
                  <a:pt x="34131" y="-12700"/>
                  <a:pt x="76200" y="-12700"/>
                </a:cubicBezTo>
                <a:cubicBezTo>
                  <a:pt x="118269" y="-12700"/>
                  <a:pt x="152400" y="18574"/>
                  <a:pt x="152400" y="57150"/>
                </a:cubicBezTo>
                <a:close/>
                <a:moveTo>
                  <a:pt x="152400" y="203200"/>
                </a:moveTo>
                <a:cubicBezTo>
                  <a:pt x="115054" y="203200"/>
                  <a:pt x="83979" y="178554"/>
                  <a:pt x="77470" y="146050"/>
                </a:cubicBezTo>
                <a:cubicBezTo>
                  <a:pt x="125095" y="145455"/>
                  <a:pt x="166489" y="111562"/>
                  <a:pt x="171053" y="65603"/>
                </a:cubicBezTo>
                <a:cubicBezTo>
                  <a:pt x="204113" y="73223"/>
                  <a:pt x="228600" y="100648"/>
                  <a:pt x="228600" y="133350"/>
                </a:cubicBezTo>
                <a:cubicBezTo>
                  <a:pt x="228600" y="149066"/>
                  <a:pt x="222925" y="163592"/>
                  <a:pt x="213360" y="175260"/>
                </a:cubicBezTo>
                <a:lnTo>
                  <a:pt x="227489" y="201930"/>
                </a:lnTo>
                <a:cubicBezTo>
                  <a:pt x="229433" y="205621"/>
                  <a:pt x="228759" y="210145"/>
                  <a:pt x="225822" y="213122"/>
                </a:cubicBezTo>
                <a:cubicBezTo>
                  <a:pt x="222885" y="216098"/>
                  <a:pt x="218321" y="216773"/>
                  <a:pt x="214630" y="214789"/>
                </a:cubicBezTo>
                <a:lnTo>
                  <a:pt x="182245" y="197644"/>
                </a:lnTo>
                <a:cubicBezTo>
                  <a:pt x="173077" y="201216"/>
                  <a:pt x="162997" y="203200"/>
                  <a:pt x="152400" y="20320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3" name="Text 10"/>
          <p:cNvSpPr/>
          <p:nvPr/>
        </p:nvSpPr>
        <p:spPr>
          <a:xfrm>
            <a:off x="812800" y="4470400"/>
            <a:ext cx="3670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56B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公众评价: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洞察其情感倾向与舆论焦点。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334000" y="2686050"/>
            <a:ext cx="0" cy="1485900"/>
          </a:xfrm>
          <a:prstGeom prst="line">
            <a:avLst/>
          </a:prstGeom>
          <a:noFill/>
          <a:ln w="50800">
            <a:solidFill>
              <a:srgbClr val="007BFF"/>
            </a:solidFill>
            <a:prstDash val="solid"/>
            <a:headEnd type="none"/>
            <a:tailEnd type="none"/>
          </a:ln>
        </p:spPr>
      </p:sp>
      <p:sp>
        <p:nvSpPr>
          <p:cNvPr id="15" name="Text 12"/>
          <p:cNvSpPr/>
          <p:nvPr/>
        </p:nvSpPr>
        <p:spPr>
          <a:xfrm>
            <a:off x="5610225" y="2686050"/>
            <a:ext cx="6442075" cy="21018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本研究聚焦“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职业生命周期</a:t>
            </a:r>
            <a:r>
              <a:rPr lang="en-US" sz="16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”，而非单纯战绩复盘。Faker跨越十余年的职业生涯，为研究电竞选手的</a:t>
            </a:r>
            <a:r>
              <a:rPr lang="en-US" sz="1600" b="1" dirty="0">
                <a:solidFill>
                  <a:srgbClr val="0056B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“自我进化”</a:t>
            </a:r>
            <a:r>
              <a:rPr lang="en-US" sz="16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提供了珍贵的孤本样本，旨在回答“为何Faker能成为常青树”这一核心问题。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Faker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的长青并非仅仅因为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天赋异禀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（这是基础），更在于他完成了一场从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道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的心智进化。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6-d3jn7jgs8jdo4os5dj50.jpg"/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6:35:24-d3jn7j0s8jdo4os5div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05" y="3536315"/>
            <a:ext cx="6823710" cy="7366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6:35:24-d3jn7j0s8jdo4os5diu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7845" y="5898515"/>
            <a:ext cx="1703705" cy="37719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99889" y="2317433"/>
            <a:ext cx="1618942" cy="13128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3005773" y="3643630"/>
            <a:ext cx="6607175" cy="521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zh-CN" altLang="en-US" sz="2800" b="1" dirty="0"/>
              <a:t>数据采集</a:t>
            </a:r>
            <a:endParaRPr lang="zh-CN" altLang="en-US" sz="2800" b="1" dirty="0"/>
          </a:p>
        </p:txBody>
      </p:sp>
      <p:sp>
        <p:nvSpPr>
          <p:cNvPr id="7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3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5" name="Image 4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5-d3jn7j8s8jdo4os5dj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462280"/>
            <a:ext cx="12192000" cy="68586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828800"/>
            <a:ext cx="5765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时间窗口与变量设计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641600"/>
            <a:ext cx="5537200" cy="863600"/>
          </a:xfrm>
          <a:custGeom>
            <a:avLst/>
            <a:gdLst/>
            <a:ahLst/>
            <a:cxnLst/>
            <a:rect l="l" t="t" r="r" b="b"/>
            <a:pathLst>
              <a:path w="5537200" h="863600">
                <a:moveTo>
                  <a:pt x="101603" y="0"/>
                </a:moveTo>
                <a:lnTo>
                  <a:pt x="5435597" y="0"/>
                </a:lnTo>
                <a:cubicBezTo>
                  <a:pt x="5491711" y="0"/>
                  <a:pt x="5537200" y="45489"/>
                  <a:pt x="5537200" y="101603"/>
                </a:cubicBezTo>
                <a:lnTo>
                  <a:pt x="5537200" y="761997"/>
                </a:lnTo>
                <a:cubicBezTo>
                  <a:pt x="5537200" y="818111"/>
                  <a:pt x="5491711" y="863600"/>
                  <a:pt x="54355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406400" y="2794000"/>
            <a:ext cx="533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56B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巅峰前期 (2013-2016)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06400" y="3098800"/>
            <a:ext cx="5321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个人操作巅峰，团队荣誉巅峰。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54000" y="3708400"/>
            <a:ext cx="5537200" cy="863600"/>
          </a:xfrm>
          <a:custGeom>
            <a:avLst/>
            <a:gdLst/>
            <a:ahLst/>
            <a:cxnLst/>
            <a:rect l="l" t="t" r="r" b="b"/>
            <a:pathLst>
              <a:path w="5537200" h="863600">
                <a:moveTo>
                  <a:pt x="101603" y="0"/>
                </a:moveTo>
                <a:lnTo>
                  <a:pt x="5435597" y="0"/>
                </a:lnTo>
                <a:cubicBezTo>
                  <a:pt x="5491711" y="0"/>
                  <a:pt x="5537200" y="45489"/>
                  <a:pt x="5537200" y="101603"/>
                </a:cubicBezTo>
                <a:lnTo>
                  <a:pt x="5537200" y="761997"/>
                </a:lnTo>
                <a:cubicBezTo>
                  <a:pt x="5537200" y="818111"/>
                  <a:pt x="5491711" y="863600"/>
                  <a:pt x="54355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0056B3">
              <a:alpha val="10196"/>
            </a:srgbClr>
          </a:solidFill>
        </p:spPr>
      </p:sp>
      <p:sp>
        <p:nvSpPr>
          <p:cNvPr id="8" name="Text 5"/>
          <p:cNvSpPr/>
          <p:nvPr/>
        </p:nvSpPr>
        <p:spPr>
          <a:xfrm>
            <a:off x="406400" y="3860800"/>
            <a:ext cx="533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56B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转型后期 (2020-2024)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06400" y="4165600"/>
            <a:ext cx="5321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主动适应变化，寻求转型突破。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54000" y="4775200"/>
            <a:ext cx="5626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556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*避开2017-2019低谷期以减少数据噪声。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96000" y="254000"/>
            <a:ext cx="0" cy="6350000"/>
          </a:xfrm>
          <a:prstGeom prst="line">
            <a:avLst/>
          </a:prstGeom>
          <a:noFill/>
          <a:ln w="25400">
            <a:solidFill>
              <a:srgbClr val="FFC107"/>
            </a:solidFill>
            <a:prstDash val="solid"/>
            <a:headEnd type="none"/>
            <a:tailEnd type="none"/>
          </a:ln>
        </p:spPr>
      </p:sp>
      <p:sp>
        <p:nvSpPr>
          <p:cNvPr id="12" name="Text 9"/>
          <p:cNvSpPr/>
          <p:nvPr/>
        </p:nvSpPr>
        <p:spPr>
          <a:xfrm>
            <a:off x="6426200" y="2311400"/>
            <a:ext cx="5638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0056B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核心观察变量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451600" y="29210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177800" y="25400"/>
                </a:moveTo>
                <a:cubicBezTo>
                  <a:pt x="219869" y="25400"/>
                  <a:pt x="254000" y="59531"/>
                  <a:pt x="254000" y="101600"/>
                </a:cubicBezTo>
                <a:cubicBezTo>
                  <a:pt x="254000" y="143669"/>
                  <a:pt x="219869" y="177800"/>
                  <a:pt x="177800" y="177800"/>
                </a:cubicBezTo>
                <a:lnTo>
                  <a:pt x="76200" y="177800"/>
                </a:lnTo>
                <a:cubicBezTo>
                  <a:pt x="34131" y="177800"/>
                  <a:pt x="0" y="143669"/>
                  <a:pt x="0" y="101600"/>
                </a:cubicBezTo>
                <a:cubicBezTo>
                  <a:pt x="0" y="59531"/>
                  <a:pt x="34131" y="25400"/>
                  <a:pt x="76200" y="25400"/>
                </a:cubicBezTo>
                <a:lnTo>
                  <a:pt x="177800" y="25400"/>
                </a:lnTo>
                <a:close/>
                <a:moveTo>
                  <a:pt x="76200" y="69850"/>
                </a:moveTo>
                <a:cubicBezTo>
                  <a:pt x="70922" y="69850"/>
                  <a:pt x="66675" y="74097"/>
                  <a:pt x="66675" y="79375"/>
                </a:cubicBezTo>
                <a:lnTo>
                  <a:pt x="66675" y="92075"/>
                </a:lnTo>
                <a:lnTo>
                  <a:pt x="53975" y="92075"/>
                </a:lnTo>
                <a:cubicBezTo>
                  <a:pt x="48697" y="92075"/>
                  <a:pt x="44450" y="96322"/>
                  <a:pt x="44450" y="101600"/>
                </a:cubicBezTo>
                <a:cubicBezTo>
                  <a:pt x="44450" y="106878"/>
                  <a:pt x="48697" y="111125"/>
                  <a:pt x="53975" y="111125"/>
                </a:cubicBezTo>
                <a:lnTo>
                  <a:pt x="66675" y="111125"/>
                </a:lnTo>
                <a:lnTo>
                  <a:pt x="66675" y="123825"/>
                </a:lnTo>
                <a:cubicBezTo>
                  <a:pt x="66675" y="129103"/>
                  <a:pt x="70922" y="133350"/>
                  <a:pt x="76200" y="133350"/>
                </a:cubicBezTo>
                <a:cubicBezTo>
                  <a:pt x="81478" y="133350"/>
                  <a:pt x="85725" y="129103"/>
                  <a:pt x="85725" y="123825"/>
                </a:cubicBezTo>
                <a:lnTo>
                  <a:pt x="85725" y="111125"/>
                </a:lnTo>
                <a:lnTo>
                  <a:pt x="98425" y="111125"/>
                </a:lnTo>
                <a:cubicBezTo>
                  <a:pt x="103703" y="111125"/>
                  <a:pt x="107950" y="106878"/>
                  <a:pt x="107950" y="101600"/>
                </a:cubicBezTo>
                <a:cubicBezTo>
                  <a:pt x="107950" y="96322"/>
                  <a:pt x="103703" y="92075"/>
                  <a:pt x="98425" y="92075"/>
                </a:cubicBezTo>
                <a:lnTo>
                  <a:pt x="85725" y="92075"/>
                </a:lnTo>
                <a:lnTo>
                  <a:pt x="85725" y="79375"/>
                </a:lnTo>
                <a:cubicBezTo>
                  <a:pt x="85725" y="74097"/>
                  <a:pt x="81478" y="69850"/>
                  <a:pt x="76200" y="69850"/>
                </a:cubicBezTo>
                <a:close/>
                <a:moveTo>
                  <a:pt x="171450" y="107950"/>
                </a:moveTo>
                <a:cubicBezTo>
                  <a:pt x="164441" y="107950"/>
                  <a:pt x="158750" y="113641"/>
                  <a:pt x="158750" y="120650"/>
                </a:cubicBezTo>
                <a:cubicBezTo>
                  <a:pt x="158750" y="127659"/>
                  <a:pt x="164441" y="133350"/>
                  <a:pt x="171450" y="133350"/>
                </a:cubicBezTo>
                <a:cubicBezTo>
                  <a:pt x="178459" y="133350"/>
                  <a:pt x="184150" y="127659"/>
                  <a:pt x="184150" y="120650"/>
                </a:cubicBezTo>
                <a:cubicBezTo>
                  <a:pt x="184150" y="113641"/>
                  <a:pt x="178459" y="107950"/>
                  <a:pt x="171450" y="107950"/>
                </a:cubicBezTo>
                <a:close/>
                <a:moveTo>
                  <a:pt x="196850" y="69850"/>
                </a:moveTo>
                <a:cubicBezTo>
                  <a:pt x="189841" y="69850"/>
                  <a:pt x="184150" y="75541"/>
                  <a:pt x="184150" y="82550"/>
                </a:cubicBezTo>
                <a:cubicBezTo>
                  <a:pt x="184150" y="89559"/>
                  <a:pt x="189841" y="95250"/>
                  <a:pt x="196850" y="95250"/>
                </a:cubicBezTo>
                <a:cubicBezTo>
                  <a:pt x="203859" y="95250"/>
                  <a:pt x="209550" y="89559"/>
                  <a:pt x="209550" y="82550"/>
                </a:cubicBezTo>
                <a:cubicBezTo>
                  <a:pt x="209550" y="75541"/>
                  <a:pt x="203859" y="69850"/>
                  <a:pt x="196850" y="69850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14" name="Text 11"/>
          <p:cNvSpPr/>
          <p:nvPr/>
        </p:nvSpPr>
        <p:spPr>
          <a:xfrm>
            <a:off x="6832600" y="2870200"/>
            <a:ext cx="2667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56B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竞技输出: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KDA, DPM, 参团率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832600" y="3327400"/>
            <a:ext cx="403034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477000" y="337312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57269" y="0"/>
                </a:moveTo>
                <a:lnTo>
                  <a:pt x="146169" y="0"/>
                </a:lnTo>
                <a:cubicBezTo>
                  <a:pt x="156686" y="0"/>
                  <a:pt x="165259" y="8652"/>
                  <a:pt x="164862" y="19129"/>
                </a:cubicBezTo>
                <a:cubicBezTo>
                  <a:pt x="164783" y="21233"/>
                  <a:pt x="164703" y="23336"/>
                  <a:pt x="164584" y="25400"/>
                </a:cubicBezTo>
                <a:lnTo>
                  <a:pt x="184269" y="25400"/>
                </a:lnTo>
                <a:cubicBezTo>
                  <a:pt x="194628" y="25400"/>
                  <a:pt x="203756" y="33973"/>
                  <a:pt x="202962" y="45164"/>
                </a:cubicBezTo>
                <a:cubicBezTo>
                  <a:pt x="199985" y="86320"/>
                  <a:pt x="178951" y="108942"/>
                  <a:pt x="156131" y="120769"/>
                </a:cubicBezTo>
                <a:cubicBezTo>
                  <a:pt x="149860" y="124023"/>
                  <a:pt x="143470" y="126444"/>
                  <a:pt x="137398" y="128230"/>
                </a:cubicBezTo>
                <a:cubicBezTo>
                  <a:pt x="129381" y="139581"/>
                  <a:pt x="121047" y="145574"/>
                  <a:pt x="114419" y="148788"/>
                </a:cubicBezTo>
                <a:lnTo>
                  <a:pt x="114419" y="177800"/>
                </a:lnTo>
                <a:lnTo>
                  <a:pt x="139819" y="177800"/>
                </a:lnTo>
                <a:cubicBezTo>
                  <a:pt x="146844" y="177800"/>
                  <a:pt x="152519" y="183475"/>
                  <a:pt x="152519" y="190500"/>
                </a:cubicBezTo>
                <a:cubicBezTo>
                  <a:pt x="152519" y="197525"/>
                  <a:pt x="146844" y="203200"/>
                  <a:pt x="139819" y="203200"/>
                </a:cubicBezTo>
                <a:lnTo>
                  <a:pt x="63619" y="203200"/>
                </a:lnTo>
                <a:cubicBezTo>
                  <a:pt x="56594" y="203200"/>
                  <a:pt x="50919" y="197525"/>
                  <a:pt x="50919" y="190500"/>
                </a:cubicBezTo>
                <a:cubicBezTo>
                  <a:pt x="50919" y="183475"/>
                  <a:pt x="56594" y="177800"/>
                  <a:pt x="63619" y="177800"/>
                </a:cubicBezTo>
                <a:lnTo>
                  <a:pt x="89019" y="177800"/>
                </a:lnTo>
                <a:lnTo>
                  <a:pt x="89019" y="148788"/>
                </a:lnTo>
                <a:cubicBezTo>
                  <a:pt x="82669" y="145733"/>
                  <a:pt x="74771" y="140057"/>
                  <a:pt x="67072" y="129619"/>
                </a:cubicBezTo>
                <a:cubicBezTo>
                  <a:pt x="59769" y="127714"/>
                  <a:pt x="51832" y="124817"/>
                  <a:pt x="44093" y="120452"/>
                </a:cubicBezTo>
                <a:cubicBezTo>
                  <a:pt x="22622" y="108426"/>
                  <a:pt x="3254" y="85765"/>
                  <a:pt x="476" y="45085"/>
                </a:cubicBezTo>
                <a:cubicBezTo>
                  <a:pt x="-278" y="33933"/>
                  <a:pt x="8811" y="25360"/>
                  <a:pt x="19169" y="25360"/>
                </a:cubicBezTo>
                <a:lnTo>
                  <a:pt x="38854" y="25360"/>
                </a:lnTo>
                <a:cubicBezTo>
                  <a:pt x="38735" y="23297"/>
                  <a:pt x="38656" y="21233"/>
                  <a:pt x="38576" y="19090"/>
                </a:cubicBezTo>
                <a:cubicBezTo>
                  <a:pt x="38179" y="8572"/>
                  <a:pt x="46752" y="-40"/>
                  <a:pt x="57269" y="-40"/>
                </a:cubicBezTo>
                <a:close/>
                <a:moveTo>
                  <a:pt x="40283" y="44450"/>
                </a:moveTo>
                <a:lnTo>
                  <a:pt x="19487" y="44450"/>
                </a:lnTo>
                <a:cubicBezTo>
                  <a:pt x="21947" y="78065"/>
                  <a:pt x="37386" y="94893"/>
                  <a:pt x="53300" y="103823"/>
                </a:cubicBezTo>
                <a:cubicBezTo>
                  <a:pt x="47585" y="89019"/>
                  <a:pt x="42863" y="69691"/>
                  <a:pt x="40283" y="44450"/>
                </a:cubicBezTo>
                <a:close/>
                <a:moveTo>
                  <a:pt x="150813" y="101918"/>
                </a:moveTo>
                <a:cubicBezTo>
                  <a:pt x="166886" y="92472"/>
                  <a:pt x="181412" y="75684"/>
                  <a:pt x="183872" y="44450"/>
                </a:cubicBezTo>
                <a:lnTo>
                  <a:pt x="163116" y="44450"/>
                </a:lnTo>
                <a:cubicBezTo>
                  <a:pt x="160655" y="68620"/>
                  <a:pt x="156210" y="87392"/>
                  <a:pt x="150813" y="101918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18" name="Text 15"/>
          <p:cNvSpPr/>
          <p:nvPr/>
        </p:nvSpPr>
        <p:spPr>
          <a:xfrm>
            <a:off x="6832600" y="3317875"/>
            <a:ext cx="3811905" cy="3092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56B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赛事语境: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季后赛, 世界赛, MSI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464300" y="383032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52400" y="57150"/>
                </a:moveTo>
                <a:cubicBezTo>
                  <a:pt x="152400" y="95726"/>
                  <a:pt x="118269" y="127000"/>
                  <a:pt x="76200" y="127000"/>
                </a:cubicBezTo>
                <a:cubicBezTo>
                  <a:pt x="65603" y="127000"/>
                  <a:pt x="55523" y="125016"/>
                  <a:pt x="46355" y="121444"/>
                </a:cubicBezTo>
                <a:lnTo>
                  <a:pt x="13970" y="138589"/>
                </a:lnTo>
                <a:cubicBezTo>
                  <a:pt x="10279" y="140533"/>
                  <a:pt x="5755" y="139859"/>
                  <a:pt x="2778" y="136922"/>
                </a:cubicBezTo>
                <a:cubicBezTo>
                  <a:pt x="-198" y="133985"/>
                  <a:pt x="-873" y="129421"/>
                  <a:pt x="1111" y="125730"/>
                </a:cubicBezTo>
                <a:lnTo>
                  <a:pt x="15240" y="99060"/>
                </a:lnTo>
                <a:cubicBezTo>
                  <a:pt x="5675" y="87392"/>
                  <a:pt x="0" y="72866"/>
                  <a:pt x="0" y="57150"/>
                </a:cubicBezTo>
                <a:cubicBezTo>
                  <a:pt x="0" y="18574"/>
                  <a:pt x="34131" y="-12700"/>
                  <a:pt x="76200" y="-12700"/>
                </a:cubicBezTo>
                <a:cubicBezTo>
                  <a:pt x="118269" y="-12700"/>
                  <a:pt x="152400" y="18574"/>
                  <a:pt x="152400" y="57150"/>
                </a:cubicBezTo>
                <a:close/>
                <a:moveTo>
                  <a:pt x="152400" y="203200"/>
                </a:moveTo>
                <a:cubicBezTo>
                  <a:pt x="115054" y="203200"/>
                  <a:pt x="83979" y="178554"/>
                  <a:pt x="77470" y="146050"/>
                </a:cubicBezTo>
                <a:cubicBezTo>
                  <a:pt x="125095" y="145455"/>
                  <a:pt x="166489" y="111562"/>
                  <a:pt x="171053" y="65603"/>
                </a:cubicBezTo>
                <a:cubicBezTo>
                  <a:pt x="204113" y="73223"/>
                  <a:pt x="228600" y="100648"/>
                  <a:pt x="228600" y="133350"/>
                </a:cubicBezTo>
                <a:cubicBezTo>
                  <a:pt x="228600" y="149066"/>
                  <a:pt x="222925" y="163592"/>
                  <a:pt x="213360" y="175260"/>
                </a:cubicBezTo>
                <a:lnTo>
                  <a:pt x="227489" y="201930"/>
                </a:lnTo>
                <a:cubicBezTo>
                  <a:pt x="229433" y="205621"/>
                  <a:pt x="228759" y="210145"/>
                  <a:pt x="225822" y="213122"/>
                </a:cubicBezTo>
                <a:cubicBezTo>
                  <a:pt x="222885" y="216098"/>
                  <a:pt x="218321" y="216773"/>
                  <a:pt x="214630" y="214789"/>
                </a:cubicBezTo>
                <a:lnTo>
                  <a:pt x="182245" y="197644"/>
                </a:lnTo>
                <a:cubicBezTo>
                  <a:pt x="173077" y="201216"/>
                  <a:pt x="162997" y="203200"/>
                  <a:pt x="152400" y="203200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20" name="Text 17"/>
          <p:cNvSpPr/>
          <p:nvPr/>
        </p:nvSpPr>
        <p:spPr>
          <a:xfrm>
            <a:off x="6832600" y="3779520"/>
            <a:ext cx="2857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56B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文本情感: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中、英、韩三语评论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https://kimi-img.moonshot.cn/pub/slides/slides_tmpl/image/25-10-09-16:35:25-d3jn7j8s8jdo4os5dj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635"/>
            <a:ext cx="12192635" cy="6829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2540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638800" y="40132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371600" y="1711858"/>
            <a:ext cx="1409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559793" y="1711858"/>
            <a:ext cx="1257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566143" y="2016658"/>
            <a:ext cx="1244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371600" y="5501748"/>
            <a:ext cx="1473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377950" y="5806548"/>
            <a:ext cx="1460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311005" y="5501640"/>
            <a:ext cx="1340485" cy="2622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" name="文本框 1"/>
          <p:cNvSpPr txBox="1"/>
          <p:nvPr/>
        </p:nvSpPr>
        <p:spPr>
          <a:xfrm>
            <a:off x="678180" y="262890"/>
            <a:ext cx="9504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数据收集</a:t>
            </a:r>
            <a:r>
              <a:rPr lang="en-US" altLang="zh-CN" sz="2800" b="1"/>
              <a:t>                                    videoseek</a:t>
            </a:r>
            <a:r>
              <a:rPr lang="zh-CN" altLang="en-US" sz="2800" b="1"/>
              <a:t>和</a:t>
            </a:r>
            <a:r>
              <a:rPr lang="en-US" altLang="zh-CN" sz="2800" b="1"/>
              <a:t>anytocopy</a:t>
            </a:r>
            <a:endParaRPr lang="en-US" altLang="zh-CN" sz="28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951230"/>
            <a:ext cx="2559050" cy="4260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970" y="887095"/>
            <a:ext cx="9212580" cy="50533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https://kimi-img.moonshot.cn/pub/slides/slides_tmpl/image/25-10-09-16:35:25-d3jn7j8s8jdo4os5dj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635"/>
            <a:ext cx="12192635" cy="6829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2540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638800" y="40132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371600" y="1711858"/>
            <a:ext cx="1409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559793" y="1711858"/>
            <a:ext cx="1257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566143" y="2016658"/>
            <a:ext cx="1244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371600" y="5501748"/>
            <a:ext cx="1473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377950" y="5806548"/>
            <a:ext cx="1460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311005" y="5501640"/>
            <a:ext cx="1340485" cy="2622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" y="784860"/>
            <a:ext cx="8453120" cy="47707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850" y="1043940"/>
            <a:ext cx="3981450" cy="47625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78180" y="262890"/>
            <a:ext cx="9504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数据收集</a:t>
            </a:r>
            <a:r>
              <a:rPr lang="en-US" altLang="zh-CN" sz="2800" b="1"/>
              <a:t>                                    videoseek</a:t>
            </a:r>
            <a:r>
              <a:rPr lang="zh-CN" altLang="en-US" sz="2800" b="1"/>
              <a:t>和</a:t>
            </a:r>
            <a:r>
              <a:rPr lang="en-US" altLang="zh-CN" sz="2800" b="1"/>
              <a:t>anytocopy</a:t>
            </a:r>
            <a:endParaRPr lang="en-US" altLang="zh-CN" sz="2800" b="1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5-d3jn7j8s8jdo4os5dj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905000"/>
            <a:ext cx="5664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采集落地与样本规模</a:t>
            </a:r>
            <a:endParaRPr lang="en-US" sz="1600" dirty="0"/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254000" y="2717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5" name="Shape 2"/>
          <p:cNvSpPr/>
          <p:nvPr>
            <p:custDataLst>
              <p:tags r:id="rId3"/>
            </p:custDataLst>
          </p:nvPr>
        </p:nvSpPr>
        <p:spPr>
          <a:xfrm>
            <a:off x="400050" y="28956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222250" y="31750"/>
                </a:moveTo>
                <a:cubicBezTo>
                  <a:pt x="274836" y="31750"/>
                  <a:pt x="317500" y="74414"/>
                  <a:pt x="317500" y="127000"/>
                </a:cubicBezTo>
                <a:cubicBezTo>
                  <a:pt x="317500" y="179586"/>
                  <a:pt x="274836" y="222250"/>
                  <a:pt x="222250" y="222250"/>
                </a:cubicBezTo>
                <a:lnTo>
                  <a:pt x="95250" y="222250"/>
                </a:lnTo>
                <a:cubicBezTo>
                  <a:pt x="42664" y="222250"/>
                  <a:pt x="0" y="179586"/>
                  <a:pt x="0" y="127000"/>
                </a:cubicBezTo>
                <a:cubicBezTo>
                  <a:pt x="0" y="74414"/>
                  <a:pt x="42664" y="31750"/>
                  <a:pt x="95250" y="31750"/>
                </a:cubicBezTo>
                <a:lnTo>
                  <a:pt x="222250" y="31750"/>
                </a:lnTo>
                <a:close/>
                <a:moveTo>
                  <a:pt x="95250" y="87313"/>
                </a:moveTo>
                <a:cubicBezTo>
                  <a:pt x="88652" y="87313"/>
                  <a:pt x="83344" y="92621"/>
                  <a:pt x="83344" y="99219"/>
                </a:cubicBezTo>
                <a:lnTo>
                  <a:pt x="83344" y="115094"/>
                </a:lnTo>
                <a:lnTo>
                  <a:pt x="67469" y="115094"/>
                </a:lnTo>
                <a:cubicBezTo>
                  <a:pt x="60871" y="115094"/>
                  <a:pt x="55563" y="120402"/>
                  <a:pt x="55563" y="127000"/>
                </a:cubicBezTo>
                <a:cubicBezTo>
                  <a:pt x="55563" y="133598"/>
                  <a:pt x="60871" y="138906"/>
                  <a:pt x="67469" y="138906"/>
                </a:cubicBezTo>
                <a:lnTo>
                  <a:pt x="83344" y="138906"/>
                </a:lnTo>
                <a:lnTo>
                  <a:pt x="83344" y="154781"/>
                </a:lnTo>
                <a:cubicBezTo>
                  <a:pt x="83344" y="161379"/>
                  <a:pt x="88652" y="166688"/>
                  <a:pt x="95250" y="166688"/>
                </a:cubicBezTo>
                <a:cubicBezTo>
                  <a:pt x="101848" y="166688"/>
                  <a:pt x="107156" y="161379"/>
                  <a:pt x="107156" y="154781"/>
                </a:cubicBezTo>
                <a:lnTo>
                  <a:pt x="107156" y="138906"/>
                </a:lnTo>
                <a:lnTo>
                  <a:pt x="123031" y="138906"/>
                </a:lnTo>
                <a:cubicBezTo>
                  <a:pt x="129629" y="138906"/>
                  <a:pt x="134938" y="133598"/>
                  <a:pt x="134938" y="127000"/>
                </a:cubicBezTo>
                <a:cubicBezTo>
                  <a:pt x="134938" y="120402"/>
                  <a:pt x="129629" y="115094"/>
                  <a:pt x="123031" y="115094"/>
                </a:cubicBezTo>
                <a:lnTo>
                  <a:pt x="107156" y="115094"/>
                </a:lnTo>
                <a:lnTo>
                  <a:pt x="107156" y="99219"/>
                </a:lnTo>
                <a:cubicBezTo>
                  <a:pt x="107156" y="92621"/>
                  <a:pt x="101848" y="87313"/>
                  <a:pt x="95250" y="87313"/>
                </a:cubicBezTo>
                <a:close/>
                <a:moveTo>
                  <a:pt x="214313" y="134938"/>
                </a:moveTo>
                <a:cubicBezTo>
                  <a:pt x="205551" y="134938"/>
                  <a:pt x="198438" y="142051"/>
                  <a:pt x="198438" y="150813"/>
                </a:cubicBezTo>
                <a:cubicBezTo>
                  <a:pt x="198438" y="159574"/>
                  <a:pt x="205551" y="166688"/>
                  <a:pt x="214313" y="166688"/>
                </a:cubicBezTo>
                <a:cubicBezTo>
                  <a:pt x="223074" y="166688"/>
                  <a:pt x="230188" y="159574"/>
                  <a:pt x="230188" y="150813"/>
                </a:cubicBezTo>
                <a:cubicBezTo>
                  <a:pt x="230188" y="142051"/>
                  <a:pt x="223074" y="134938"/>
                  <a:pt x="214313" y="134938"/>
                </a:cubicBezTo>
                <a:close/>
                <a:moveTo>
                  <a:pt x="246063" y="87313"/>
                </a:moveTo>
                <a:cubicBezTo>
                  <a:pt x="237301" y="87313"/>
                  <a:pt x="230188" y="94426"/>
                  <a:pt x="230188" y="103188"/>
                </a:cubicBezTo>
                <a:cubicBezTo>
                  <a:pt x="230188" y="111949"/>
                  <a:pt x="237301" y="119063"/>
                  <a:pt x="246063" y="119063"/>
                </a:cubicBezTo>
                <a:cubicBezTo>
                  <a:pt x="254824" y="119063"/>
                  <a:pt x="261937" y="111949"/>
                  <a:pt x="261937" y="103188"/>
                </a:cubicBezTo>
                <a:cubicBezTo>
                  <a:pt x="261937" y="94426"/>
                  <a:pt x="254824" y="87313"/>
                  <a:pt x="246063" y="87313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1066800" y="2717800"/>
            <a:ext cx="1765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0056B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竞技数据</a:t>
            </a:r>
            <a:endParaRPr lang="en-US" sz="1600" dirty="0"/>
          </a:p>
        </p:txBody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1066800" y="3073400"/>
            <a:ext cx="1727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覆盖 </a:t>
            </a:r>
            <a:r>
              <a:rPr lang="en-US" sz="1400" b="1" dirty="0">
                <a:solidFill>
                  <a:srgbClr val="FFC107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853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场官方赛事</a:t>
            </a:r>
            <a:endParaRPr lang="en-US" sz="1600" dirty="0"/>
          </a:p>
        </p:txBody>
      </p:sp>
      <p:sp>
        <p:nvSpPr>
          <p:cNvPr id="8" name="Shape 5"/>
          <p:cNvSpPr/>
          <p:nvPr>
            <p:custDataLst>
              <p:tags r:id="rId6"/>
            </p:custDataLst>
          </p:nvPr>
        </p:nvSpPr>
        <p:spPr>
          <a:xfrm>
            <a:off x="254000" y="3530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0056B3"/>
          </a:solidFill>
        </p:spPr>
      </p:sp>
      <p:sp>
        <p:nvSpPr>
          <p:cNvPr id="9" name="Shape 6"/>
          <p:cNvSpPr/>
          <p:nvPr>
            <p:custDataLst>
              <p:tags r:id="rId7"/>
            </p:custDataLst>
          </p:nvPr>
        </p:nvSpPr>
        <p:spPr>
          <a:xfrm>
            <a:off x="415925" y="37084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90500" y="71438"/>
                </a:moveTo>
                <a:cubicBezTo>
                  <a:pt x="190500" y="119658"/>
                  <a:pt x="147836" y="158750"/>
                  <a:pt x="95250" y="158750"/>
                </a:cubicBezTo>
                <a:cubicBezTo>
                  <a:pt x="82004" y="158750"/>
                  <a:pt x="69404" y="156270"/>
                  <a:pt x="57944" y="151805"/>
                </a:cubicBezTo>
                <a:lnTo>
                  <a:pt x="17463" y="173236"/>
                </a:lnTo>
                <a:cubicBezTo>
                  <a:pt x="12849" y="175667"/>
                  <a:pt x="7193" y="174823"/>
                  <a:pt x="3473" y="171152"/>
                </a:cubicBezTo>
                <a:cubicBezTo>
                  <a:pt x="-248" y="167481"/>
                  <a:pt x="-1091" y="161776"/>
                  <a:pt x="1389" y="157163"/>
                </a:cubicBezTo>
                <a:lnTo>
                  <a:pt x="19050" y="123825"/>
                </a:lnTo>
                <a:cubicBezTo>
                  <a:pt x="7094" y="109240"/>
                  <a:pt x="0" y="91083"/>
                  <a:pt x="0" y="71438"/>
                </a:cubicBezTo>
                <a:cubicBezTo>
                  <a:pt x="0" y="23217"/>
                  <a:pt x="42664" y="-15875"/>
                  <a:pt x="95250" y="-15875"/>
                </a:cubicBezTo>
                <a:cubicBezTo>
                  <a:pt x="147836" y="-15875"/>
                  <a:pt x="190500" y="23217"/>
                  <a:pt x="190500" y="71438"/>
                </a:cubicBezTo>
                <a:close/>
                <a:moveTo>
                  <a:pt x="190500" y="254000"/>
                </a:moveTo>
                <a:cubicBezTo>
                  <a:pt x="143818" y="254000"/>
                  <a:pt x="104973" y="223193"/>
                  <a:pt x="96837" y="182563"/>
                </a:cubicBezTo>
                <a:cubicBezTo>
                  <a:pt x="156369" y="181818"/>
                  <a:pt x="208111" y="139452"/>
                  <a:pt x="213816" y="82004"/>
                </a:cubicBezTo>
                <a:cubicBezTo>
                  <a:pt x="255141" y="91529"/>
                  <a:pt x="285750" y="125809"/>
                  <a:pt x="285750" y="166688"/>
                </a:cubicBezTo>
                <a:cubicBezTo>
                  <a:pt x="285750" y="186333"/>
                  <a:pt x="278656" y="204490"/>
                  <a:pt x="266700" y="219075"/>
                </a:cubicBezTo>
                <a:lnTo>
                  <a:pt x="284361" y="252412"/>
                </a:lnTo>
                <a:cubicBezTo>
                  <a:pt x="286792" y="257026"/>
                  <a:pt x="285948" y="262682"/>
                  <a:pt x="282277" y="266402"/>
                </a:cubicBezTo>
                <a:cubicBezTo>
                  <a:pt x="278606" y="270123"/>
                  <a:pt x="272901" y="270966"/>
                  <a:pt x="268287" y="268486"/>
                </a:cubicBezTo>
                <a:lnTo>
                  <a:pt x="227806" y="247055"/>
                </a:lnTo>
                <a:cubicBezTo>
                  <a:pt x="216346" y="251520"/>
                  <a:pt x="203746" y="254000"/>
                  <a:pt x="190500" y="25400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0" name="Text 7"/>
          <p:cNvSpPr/>
          <p:nvPr>
            <p:custDataLst>
              <p:tags r:id="rId8"/>
            </p:custDataLst>
          </p:nvPr>
        </p:nvSpPr>
        <p:spPr>
          <a:xfrm>
            <a:off x="1066800" y="3530600"/>
            <a:ext cx="2527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0056B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文本数据</a:t>
            </a:r>
            <a:endParaRPr lang="en-US" sz="1600" dirty="0"/>
          </a:p>
        </p:txBody>
      </p:sp>
      <p:sp>
        <p:nvSpPr>
          <p:cNvPr id="11" name="Text 8"/>
          <p:cNvSpPr/>
          <p:nvPr>
            <p:custDataLst>
              <p:tags r:id="rId9"/>
            </p:custDataLst>
          </p:nvPr>
        </p:nvSpPr>
        <p:spPr>
          <a:xfrm>
            <a:off x="1066800" y="3886200"/>
            <a:ext cx="2489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600" dirty="0"/>
              <a:t>涉及中文英语</a:t>
            </a:r>
            <a:r>
              <a:rPr lang="zh-CN" altLang="en-US" sz="1600" dirty="0"/>
              <a:t>韩文</a:t>
            </a:r>
            <a:endParaRPr lang="zh-CN" altLang="en-US" sz="1600" dirty="0"/>
          </a:p>
        </p:txBody>
      </p:sp>
      <p:sp>
        <p:nvSpPr>
          <p:cNvPr id="12" name="Shape 9"/>
          <p:cNvSpPr/>
          <p:nvPr>
            <p:custDataLst>
              <p:tags r:id="rId10"/>
            </p:custDataLst>
          </p:nvPr>
        </p:nvSpPr>
        <p:spPr>
          <a:xfrm>
            <a:off x="254000" y="4343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FFC107"/>
          </a:solidFill>
        </p:spPr>
      </p:sp>
      <p:sp>
        <p:nvSpPr>
          <p:cNvPr id="13" name="Shape 10"/>
          <p:cNvSpPr/>
          <p:nvPr>
            <p:custDataLst>
              <p:tags r:id="rId11"/>
            </p:custDataLst>
          </p:nvPr>
        </p:nvSpPr>
        <p:spPr>
          <a:xfrm>
            <a:off x="415925" y="45212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54198" y="119063"/>
                </a:moveTo>
                <a:lnTo>
                  <a:pt x="166886" y="119063"/>
                </a:lnTo>
                <a:cubicBezTo>
                  <a:pt x="158105" y="119063"/>
                  <a:pt x="151011" y="111968"/>
                  <a:pt x="151011" y="103188"/>
                </a:cubicBezTo>
                <a:lnTo>
                  <a:pt x="151011" y="15875"/>
                </a:lnTo>
                <a:cubicBezTo>
                  <a:pt x="151011" y="7094"/>
                  <a:pt x="158155" y="-99"/>
                  <a:pt x="166836" y="1042"/>
                </a:cubicBezTo>
                <a:cubicBezTo>
                  <a:pt x="219918" y="8086"/>
                  <a:pt x="261987" y="50155"/>
                  <a:pt x="269032" y="103237"/>
                </a:cubicBezTo>
                <a:cubicBezTo>
                  <a:pt x="270173" y="111919"/>
                  <a:pt x="262979" y="119063"/>
                  <a:pt x="254198" y="119063"/>
                </a:cubicBezTo>
                <a:close/>
                <a:moveTo>
                  <a:pt x="110430" y="18455"/>
                </a:moveTo>
                <a:cubicBezTo>
                  <a:pt x="119410" y="16570"/>
                  <a:pt x="127198" y="23912"/>
                  <a:pt x="127198" y="33089"/>
                </a:cubicBezTo>
                <a:lnTo>
                  <a:pt x="127198" y="130969"/>
                </a:lnTo>
                <a:cubicBezTo>
                  <a:pt x="127198" y="133747"/>
                  <a:pt x="128191" y="136426"/>
                  <a:pt x="129927" y="138559"/>
                </a:cubicBezTo>
                <a:lnTo>
                  <a:pt x="195461" y="217636"/>
                </a:lnTo>
                <a:cubicBezTo>
                  <a:pt x="201265" y="224631"/>
                  <a:pt x="200025" y="235198"/>
                  <a:pt x="192038" y="239514"/>
                </a:cubicBezTo>
                <a:cubicBezTo>
                  <a:pt x="175121" y="248741"/>
                  <a:pt x="155724" y="254000"/>
                  <a:pt x="135136" y="254000"/>
                </a:cubicBezTo>
                <a:cubicBezTo>
                  <a:pt x="69404" y="254000"/>
                  <a:pt x="16073" y="200670"/>
                  <a:pt x="16073" y="134938"/>
                </a:cubicBezTo>
                <a:cubicBezTo>
                  <a:pt x="16073" y="77639"/>
                  <a:pt x="56505" y="29815"/>
                  <a:pt x="110430" y="18455"/>
                </a:cubicBezTo>
                <a:close/>
                <a:moveTo>
                  <a:pt x="237034" y="142875"/>
                </a:moveTo>
                <a:lnTo>
                  <a:pt x="268784" y="142875"/>
                </a:lnTo>
                <a:cubicBezTo>
                  <a:pt x="277961" y="142875"/>
                  <a:pt x="285304" y="150664"/>
                  <a:pt x="283418" y="159643"/>
                </a:cubicBezTo>
                <a:cubicBezTo>
                  <a:pt x="278358" y="183654"/>
                  <a:pt x="266055" y="204986"/>
                  <a:pt x="248890" y="221258"/>
                </a:cubicBezTo>
                <a:cubicBezTo>
                  <a:pt x="242788" y="227062"/>
                  <a:pt x="233214" y="225822"/>
                  <a:pt x="227856" y="219323"/>
                </a:cubicBezTo>
                <a:lnTo>
                  <a:pt x="185986" y="168870"/>
                </a:lnTo>
                <a:cubicBezTo>
                  <a:pt x="177403" y="158502"/>
                  <a:pt x="184795" y="142875"/>
                  <a:pt x="198189" y="142875"/>
                </a:cubicBezTo>
                <a:lnTo>
                  <a:pt x="236984" y="142875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4" name="Text 11"/>
          <p:cNvSpPr/>
          <p:nvPr>
            <p:custDataLst>
              <p:tags r:id="rId12"/>
            </p:custDataLst>
          </p:nvPr>
        </p:nvSpPr>
        <p:spPr>
          <a:xfrm>
            <a:off x="1066800" y="4343400"/>
            <a:ext cx="1333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0056B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总字数</a:t>
            </a:r>
            <a:endParaRPr lang="en-US" sz="1600" dirty="0"/>
          </a:p>
        </p:txBody>
      </p:sp>
      <p:sp>
        <p:nvSpPr>
          <p:cNvPr id="15" name="Text 12"/>
          <p:cNvSpPr/>
          <p:nvPr>
            <p:custDataLst>
              <p:tags r:id="rId13"/>
            </p:custDataLst>
          </p:nvPr>
        </p:nvSpPr>
        <p:spPr>
          <a:xfrm>
            <a:off x="1066800" y="4699000"/>
            <a:ext cx="1295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超过 </a:t>
            </a:r>
            <a:r>
              <a:rPr lang="en-US" sz="1400" b="1" dirty="0">
                <a:solidFill>
                  <a:srgbClr val="FFC107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12万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字</a:t>
            </a:r>
            <a:endParaRPr lang="en-US" sz="16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35805" y="1162050"/>
            <a:ext cx="7265035" cy="45339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Image 0" descr="https://kimi-img.moonshot.cn/pub/slides/slides_tmpl/image/25-10-09-16:35:25-d3jn7j8s8jdo4os5dj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2192635" cy="6829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39115" y="273050"/>
            <a:ext cx="23037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分词</a:t>
            </a:r>
            <a:endParaRPr lang="zh-CN" altLang="en-US" sz="40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883285"/>
            <a:ext cx="3771900" cy="4705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030" y="705485"/>
            <a:ext cx="3752850" cy="48831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8450" y="6064250"/>
            <a:ext cx="2967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官方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949190" y="6064250"/>
            <a:ext cx="1815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自传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135" y="807085"/>
            <a:ext cx="3448050" cy="46799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74455" y="6064250"/>
            <a:ext cx="2291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演讲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Image 0" descr="https://kimi-img.moonshot.cn/pub/slides/slides_tmpl/image/25-10-09-16:35:25-d3jn7j8s8jdo4os5dj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2192635" cy="6829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39115" y="273050"/>
            <a:ext cx="23037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分词</a:t>
            </a:r>
            <a:endParaRPr lang="zh-CN" altLang="en-US" sz="4000" b="1"/>
          </a:p>
        </p:txBody>
      </p:sp>
      <p:sp>
        <p:nvSpPr>
          <p:cNvPr id="5" name="文本框 4"/>
          <p:cNvSpPr txBox="1"/>
          <p:nvPr/>
        </p:nvSpPr>
        <p:spPr>
          <a:xfrm>
            <a:off x="298450" y="6064250"/>
            <a:ext cx="2967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粉丝纪录片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" y="1089025"/>
            <a:ext cx="3448050" cy="46799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Image 0" descr="https://kimi-img.moonshot.cn/pub/slides/slides_tmpl/image/25-10-09-16:35:25-d3jn7j8s8jdo4os5dj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2192635" cy="6829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300" y="291465"/>
            <a:ext cx="3300095" cy="6273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/>
              <a:t>依据数据采集</a:t>
            </a:r>
            <a:r>
              <a:rPr lang="zh-CN" altLang="en-US" sz="2800" b="1"/>
              <a:t>生成</a:t>
            </a:r>
            <a:endParaRPr lang="zh-CN" altLang="en-US" sz="28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715010"/>
            <a:ext cx="3429000" cy="2533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" y="3248660"/>
            <a:ext cx="3872865" cy="32581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085" y="4818380"/>
            <a:ext cx="7468870" cy="18275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594090" y="3248660"/>
            <a:ext cx="3597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粉丝纪录片</a:t>
            </a:r>
            <a:endParaRPr lang="zh-CN" altLang="en-US" b="1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985" y="-635"/>
            <a:ext cx="5906770" cy="51149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 0" descr="https://kimi-img.moonshot.cn/pub/slides/slides_tmpl/image/25-10-09-16:35:25-d3jn7j8s8jdo4os5dj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2192635" cy="6829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300" y="291465"/>
            <a:ext cx="3300095" cy="6273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/>
              <a:t>依据数据采集</a:t>
            </a:r>
            <a:r>
              <a:rPr lang="zh-CN" altLang="en-US" sz="2800" b="1"/>
              <a:t>生成</a:t>
            </a:r>
            <a:endParaRPr lang="zh-CN" altLang="en-US" sz="2800" b="1"/>
          </a:p>
        </p:txBody>
      </p:sp>
      <p:sp>
        <p:nvSpPr>
          <p:cNvPr id="9" name="文本框 8"/>
          <p:cNvSpPr txBox="1"/>
          <p:nvPr/>
        </p:nvSpPr>
        <p:spPr>
          <a:xfrm>
            <a:off x="8460740" y="5756275"/>
            <a:ext cx="3597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官方纪录片</a:t>
            </a:r>
            <a:endParaRPr lang="zh-CN" altLang="en-US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804545"/>
            <a:ext cx="7089775" cy="3902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0" y="649605"/>
            <a:ext cx="4838700" cy="44900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45210" y="1243965"/>
            <a:ext cx="1408430" cy="8001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1045210" y="1243965"/>
            <a:ext cx="1408430" cy="800100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>
              <a:lnSpc>
                <a:spcPct val="130000"/>
              </a:lnSpc>
            </a:pPr>
            <a:r>
              <a:rPr lang="en-US" sz="4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045210" y="2010410"/>
            <a:ext cx="2663190" cy="4296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125220" y="198882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11459749" y="597624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1459749" y="597624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9749" y="607321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459749" y="607321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9749" y="617018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1459749" y="617018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0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3" name="Image 1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10-09-16:35:24-d3jn7j0s8jdo4os5di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4485" y="5488305"/>
            <a:ext cx="2170430" cy="568960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9604932" y="88045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6" name="Text 11"/>
          <p:cNvSpPr/>
          <p:nvPr>
            <p:custDataLst>
              <p:tags r:id="rId4"/>
            </p:custDataLst>
          </p:nvPr>
        </p:nvSpPr>
        <p:spPr>
          <a:xfrm>
            <a:off x="4747260" y="1640840"/>
            <a:ext cx="907415" cy="802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17" name="Text 12"/>
          <p:cNvSpPr/>
          <p:nvPr>
            <p:custDataLst>
              <p:tags r:id="rId5"/>
            </p:custDataLst>
          </p:nvPr>
        </p:nvSpPr>
        <p:spPr>
          <a:xfrm>
            <a:off x="5655310" y="1835785"/>
            <a:ext cx="6013450" cy="3073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等线" panose="02010600030101010101" charset="-122"/>
                <a:ea typeface="等线" panose="02010600030101010101" charset="-122"/>
                <a:cs typeface="MiSans" pitchFamily="34" charset="-120"/>
              </a:rPr>
              <a:t>传奇中单</a:t>
            </a:r>
            <a:endParaRPr lang="en-US" sz="1600" dirty="0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8" name="Text 13"/>
          <p:cNvSpPr/>
          <p:nvPr>
            <p:custDataLst>
              <p:tags r:id="rId6"/>
            </p:custDataLst>
          </p:nvPr>
        </p:nvSpPr>
        <p:spPr>
          <a:xfrm>
            <a:off x="4747260" y="2400935"/>
            <a:ext cx="907415" cy="802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19" name="Text 14"/>
          <p:cNvSpPr/>
          <p:nvPr>
            <p:custDataLst>
              <p:tags r:id="rId7"/>
            </p:custDataLst>
          </p:nvPr>
        </p:nvSpPr>
        <p:spPr>
          <a:xfrm>
            <a:off x="5655310" y="2599055"/>
            <a:ext cx="6014085" cy="3073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等线" panose="02010600030101010101" charset="-122"/>
                <a:ea typeface="等线" panose="02010600030101010101" charset="-122"/>
                <a:cs typeface="MiSans" pitchFamily="34" charset="-120"/>
              </a:rPr>
              <a:t>研究动机</a:t>
            </a:r>
            <a:endParaRPr lang="en-US" sz="1600" dirty="0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0" name="Text 15"/>
          <p:cNvSpPr/>
          <p:nvPr>
            <p:custDataLst>
              <p:tags r:id="rId8"/>
            </p:custDataLst>
          </p:nvPr>
        </p:nvSpPr>
        <p:spPr>
          <a:xfrm>
            <a:off x="4747260" y="3207385"/>
            <a:ext cx="907415" cy="802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21" name="Text 16"/>
          <p:cNvSpPr/>
          <p:nvPr>
            <p:custDataLst>
              <p:tags r:id="rId9"/>
            </p:custDataLst>
          </p:nvPr>
        </p:nvSpPr>
        <p:spPr>
          <a:xfrm>
            <a:off x="5655310" y="3385820"/>
            <a:ext cx="6014085" cy="3073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/>
              <a:t>数据采集</a:t>
            </a:r>
            <a:endParaRPr lang="zh-CN" altLang="en-US" sz="2000" dirty="0"/>
          </a:p>
        </p:txBody>
      </p:sp>
      <p:sp>
        <p:nvSpPr>
          <p:cNvPr id="22" name="Text 17"/>
          <p:cNvSpPr/>
          <p:nvPr>
            <p:custDataLst>
              <p:tags r:id="rId10"/>
            </p:custDataLst>
          </p:nvPr>
        </p:nvSpPr>
        <p:spPr>
          <a:xfrm>
            <a:off x="4747260" y="4014470"/>
            <a:ext cx="907415" cy="802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23" name="Text 18"/>
          <p:cNvSpPr/>
          <p:nvPr>
            <p:custDataLst>
              <p:tags r:id="rId11"/>
            </p:custDataLst>
          </p:nvPr>
        </p:nvSpPr>
        <p:spPr>
          <a:xfrm>
            <a:off x="5655310" y="4184015"/>
            <a:ext cx="6014720" cy="3073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等线" panose="02010600030101010101" charset="-122"/>
                <a:ea typeface="等线" panose="02010600030101010101" charset="-122"/>
                <a:cs typeface="MiSans" pitchFamily="34" charset="-120"/>
                <a:sym typeface="+mn-ea"/>
              </a:rPr>
              <a:t>前后差异对比</a:t>
            </a:r>
            <a:endParaRPr lang="en-US" sz="1600" dirty="0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4" name="Text 19"/>
          <p:cNvSpPr/>
          <p:nvPr>
            <p:custDataLst>
              <p:tags r:id="rId12"/>
            </p:custDataLst>
          </p:nvPr>
        </p:nvSpPr>
        <p:spPr>
          <a:xfrm>
            <a:off x="4747260" y="4791710"/>
            <a:ext cx="907415" cy="802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25" name="Text 20"/>
          <p:cNvSpPr/>
          <p:nvPr>
            <p:custDataLst>
              <p:tags r:id="rId13"/>
            </p:custDataLst>
          </p:nvPr>
        </p:nvSpPr>
        <p:spPr>
          <a:xfrm>
            <a:off x="5655310" y="4989830"/>
            <a:ext cx="6012815" cy="3073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rgbClr val="595959"/>
                </a:solidFill>
                <a:latin typeface="等线" panose="02010600030101010101" charset="-122"/>
                <a:ea typeface="等线" panose="02010600030101010101" charset="-122"/>
                <a:cs typeface="MiSans" pitchFamily="34" charset="-120"/>
              </a:rPr>
              <a:t>变化动因分析</a:t>
            </a:r>
            <a:endParaRPr lang="zh-CN" altLang="en-US" sz="2000" dirty="0">
              <a:solidFill>
                <a:srgbClr val="595959"/>
              </a:solidFill>
              <a:latin typeface="等线" panose="02010600030101010101" charset="-122"/>
              <a:ea typeface="等线" panose="02010600030101010101" charset="-122"/>
              <a:cs typeface="MiSans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 0" descr="https://kimi-img.moonshot.cn/pub/slides/slides_tmpl/image/25-10-09-16:35:25-d3jn7j8s8jdo4os5dj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2192635" cy="6829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300" y="291465"/>
            <a:ext cx="3300095" cy="6273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/>
              <a:t>依据数据采集</a:t>
            </a:r>
            <a:r>
              <a:rPr lang="zh-CN" altLang="en-US" sz="2800" b="1"/>
              <a:t>生成</a:t>
            </a:r>
            <a:endParaRPr lang="zh-CN" altLang="en-US" sz="2800" b="1"/>
          </a:p>
        </p:txBody>
      </p:sp>
      <p:sp>
        <p:nvSpPr>
          <p:cNvPr id="9" name="文本框 8"/>
          <p:cNvSpPr txBox="1"/>
          <p:nvPr/>
        </p:nvSpPr>
        <p:spPr>
          <a:xfrm>
            <a:off x="8378190" y="3244850"/>
            <a:ext cx="3597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自传</a:t>
            </a:r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685" y="3314065"/>
            <a:ext cx="5676900" cy="3714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05" y="732790"/>
            <a:ext cx="8913495" cy="31013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 0" descr="https://kimi-img.moonshot.cn/pub/slides/slides_tmpl/image/25-10-09-16:35:25-d3jn7j8s8jdo4os5dj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2192635" cy="6829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300" y="291465"/>
            <a:ext cx="3300095" cy="6273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/>
              <a:t>依据数据采集</a:t>
            </a:r>
            <a:r>
              <a:rPr lang="zh-CN" altLang="en-US" sz="2800" b="1"/>
              <a:t>生成</a:t>
            </a:r>
            <a:endParaRPr lang="zh-CN" altLang="en-US" sz="2800" b="1"/>
          </a:p>
        </p:txBody>
      </p:sp>
      <p:sp>
        <p:nvSpPr>
          <p:cNvPr id="9" name="文本框 8"/>
          <p:cNvSpPr txBox="1"/>
          <p:nvPr/>
        </p:nvSpPr>
        <p:spPr>
          <a:xfrm>
            <a:off x="8527415" y="3244850"/>
            <a:ext cx="3597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演讲</a:t>
            </a:r>
            <a:endParaRPr lang="zh-CN" altLang="en-US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485" y="3429000"/>
            <a:ext cx="5556250" cy="3778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5" y="708025"/>
            <a:ext cx="8549005" cy="30543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6-d3jn7jgs8jdo4os5dj50.jpg"/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6:35:24-d3jn7j0s8jdo4os5div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05" y="3536315"/>
            <a:ext cx="6823710" cy="7366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6:35:24-d3jn7j0s8jdo4os5diu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7845" y="5898515"/>
            <a:ext cx="1703705" cy="37719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99889" y="2317433"/>
            <a:ext cx="1618942" cy="13074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3005773" y="3643630"/>
            <a:ext cx="6607175" cy="521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前后差异对比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3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5" name="Image 4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5-d3jn7j8s8jdo4os5dj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2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143000"/>
            <a:ext cx="7465060" cy="558419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8341995" y="1143000"/>
            <a:ext cx="3380105" cy="5641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我们定义了两个情感字典，分别对应李相赫在不同时期的情感状态和语言风格。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维度</a:t>
            </a:r>
            <a:r>
              <a:rPr lang="en-US" altLang="zh-CN"/>
              <a:t> A</a:t>
            </a:r>
            <a:r>
              <a:rPr lang="zh-CN" altLang="en-US"/>
              <a:t>：锋芒</a:t>
            </a:r>
            <a:r>
              <a:rPr lang="en-US" altLang="zh-CN"/>
              <a:t> / </a:t>
            </a:r>
            <a:r>
              <a:rPr lang="zh-CN" altLang="en-US"/>
              <a:t>攻击性</a:t>
            </a:r>
            <a:endParaRPr lang="en-US" altLang="zh-CN"/>
          </a:p>
          <a:p>
            <a:r>
              <a:rPr lang="zh-CN" altLang="en-US"/>
              <a:t>体现为早期的</a:t>
            </a:r>
            <a:r>
              <a:rPr lang="en-US" altLang="zh-CN"/>
              <a:t>“</a:t>
            </a:r>
            <a:r>
              <a:rPr lang="zh-CN" altLang="en-US"/>
              <a:t>大魔王</a:t>
            </a:r>
            <a:r>
              <a:rPr lang="en-US" altLang="zh-CN"/>
              <a:t>”</a:t>
            </a:r>
            <a:r>
              <a:rPr lang="zh-CN" altLang="en-US"/>
              <a:t>风格，语言中带有自信、征服欲、自我中心。</a:t>
            </a:r>
            <a:endParaRPr lang="en-US" altLang="zh-CN"/>
          </a:p>
          <a:p>
            <a:r>
              <a:rPr lang="zh-CN" altLang="en-US"/>
              <a:t>关键词示例：</a:t>
            </a:r>
            <a:r>
              <a:rPr lang="en-US" altLang="zh-CN"/>
              <a:t>"</a:t>
            </a:r>
            <a:r>
              <a:rPr lang="zh-CN" altLang="en-US"/>
              <a:t>杀</a:t>
            </a:r>
            <a:r>
              <a:rPr lang="en-US" altLang="zh-CN"/>
              <a:t>"</a:t>
            </a:r>
            <a:r>
              <a:rPr lang="zh-CN" altLang="en-US"/>
              <a:t>、</a:t>
            </a:r>
            <a:r>
              <a:rPr lang="en-US" altLang="zh-CN"/>
              <a:t>"</a:t>
            </a:r>
            <a:r>
              <a:rPr lang="zh-CN" altLang="en-US"/>
              <a:t>无敌</a:t>
            </a:r>
            <a:r>
              <a:rPr lang="en-US" altLang="zh-CN"/>
              <a:t>"</a:t>
            </a:r>
            <a:r>
              <a:rPr lang="zh-CN" altLang="en-US"/>
              <a:t>、</a:t>
            </a:r>
            <a:r>
              <a:rPr lang="en-US" altLang="zh-CN"/>
              <a:t>"</a:t>
            </a:r>
            <a:r>
              <a:rPr lang="zh-CN" altLang="en-US"/>
              <a:t>冠军</a:t>
            </a:r>
            <a:r>
              <a:rPr lang="en-US" altLang="zh-CN"/>
              <a:t>"</a:t>
            </a:r>
            <a:r>
              <a:rPr lang="zh-CN" altLang="en-US"/>
              <a:t>、</a:t>
            </a:r>
            <a:r>
              <a:rPr lang="en-US" altLang="zh-CN"/>
              <a:t>"</a:t>
            </a:r>
            <a:r>
              <a:rPr lang="zh-CN" altLang="en-US"/>
              <a:t>必须赢</a:t>
            </a:r>
            <a:r>
              <a:rPr lang="en-US" altLang="zh-CN"/>
              <a:t>"</a:t>
            </a:r>
            <a:r>
              <a:rPr lang="zh-CN" altLang="en-US"/>
              <a:t>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维度</a:t>
            </a:r>
            <a:r>
              <a:rPr lang="en-US" altLang="zh-CN"/>
              <a:t> B</a:t>
            </a:r>
            <a:r>
              <a:rPr lang="zh-CN" altLang="en-US"/>
              <a:t>：沉稳</a:t>
            </a:r>
            <a:r>
              <a:rPr lang="en-US" altLang="zh-CN"/>
              <a:t> / </a:t>
            </a:r>
            <a:r>
              <a:rPr lang="zh-CN" altLang="en-US"/>
              <a:t>谦虚</a:t>
            </a:r>
            <a:endParaRPr lang="en-US" altLang="zh-CN"/>
          </a:p>
          <a:p>
            <a:r>
              <a:rPr lang="zh-CN" altLang="en-US"/>
              <a:t>对应后期的</a:t>
            </a:r>
            <a:r>
              <a:rPr lang="en-US" altLang="zh-CN"/>
              <a:t>“</a:t>
            </a:r>
            <a:r>
              <a:rPr lang="zh-CN" altLang="en-US"/>
              <a:t>求道者</a:t>
            </a:r>
            <a:r>
              <a:rPr lang="en-US" altLang="zh-CN"/>
              <a:t>”</a:t>
            </a:r>
            <a:r>
              <a:rPr lang="zh-CN" altLang="en-US"/>
              <a:t>风格，强调感恩、团队合作、客观反思、哲学思考。</a:t>
            </a:r>
            <a:endParaRPr lang="en-US" altLang="zh-CN"/>
          </a:p>
          <a:p>
            <a:r>
              <a:rPr lang="zh-CN" altLang="en-US"/>
              <a:t>关键词示例：</a:t>
            </a:r>
            <a:r>
              <a:rPr lang="en-US" altLang="zh-CN"/>
              <a:t>"</a:t>
            </a:r>
            <a:r>
              <a:rPr lang="zh-CN" altLang="en-US"/>
              <a:t>感谢</a:t>
            </a:r>
            <a:r>
              <a:rPr lang="en-US" altLang="zh-CN"/>
              <a:t>"</a:t>
            </a:r>
            <a:r>
              <a:rPr lang="zh-CN" altLang="en-US"/>
              <a:t>、</a:t>
            </a:r>
            <a:r>
              <a:rPr lang="en-US" altLang="zh-CN"/>
              <a:t>"</a:t>
            </a:r>
            <a:r>
              <a:rPr lang="zh-CN" altLang="en-US"/>
              <a:t>队友</a:t>
            </a:r>
            <a:r>
              <a:rPr lang="en-US" altLang="zh-CN"/>
              <a:t>"</a:t>
            </a:r>
            <a:r>
              <a:rPr lang="zh-CN" altLang="en-US"/>
              <a:t>、</a:t>
            </a:r>
            <a:r>
              <a:rPr lang="en-US" altLang="zh-CN"/>
              <a:t>"</a:t>
            </a:r>
            <a:r>
              <a:rPr lang="zh-CN" altLang="en-US"/>
              <a:t>学习</a:t>
            </a:r>
            <a:r>
              <a:rPr lang="en-US" altLang="zh-CN"/>
              <a:t>"</a:t>
            </a:r>
            <a:r>
              <a:rPr lang="zh-CN" altLang="en-US"/>
              <a:t>、</a:t>
            </a:r>
            <a:r>
              <a:rPr lang="en-US" altLang="zh-CN"/>
              <a:t>"</a:t>
            </a:r>
            <a:r>
              <a:rPr lang="zh-CN" altLang="en-US"/>
              <a:t>心态</a:t>
            </a:r>
            <a:r>
              <a:rPr lang="en-US" altLang="zh-CN"/>
              <a:t>"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3" name="Text 0"/>
          <p:cNvSpPr/>
          <p:nvPr/>
        </p:nvSpPr>
        <p:spPr>
          <a:xfrm>
            <a:off x="501650" y="536575"/>
            <a:ext cx="7785735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en-US" sz="36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一</a:t>
            </a:r>
            <a:r>
              <a:rPr lang="en-US" altLang="zh-CN" sz="36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.</a:t>
            </a:r>
            <a:r>
              <a:rPr lang="zh-CN" altLang="en-US" sz="36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比赛心态的变化（定义情感字典）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5-d3jn7j8s8jdo4os5dj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" y="958850"/>
            <a:ext cx="8425815" cy="55365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8714740" y="1229995"/>
            <a:ext cx="2459990" cy="5481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我们定义了一个函数</a:t>
            </a:r>
            <a:r>
              <a:rPr lang="en-US" altLang="zh-CN">
                <a:sym typeface="+mn-ea"/>
              </a:rPr>
              <a:t>calculate_density</a:t>
            </a:r>
            <a:r>
              <a:rPr lang="zh-CN" altLang="en-US">
                <a:sym typeface="+mn-ea"/>
              </a:rPr>
              <a:t>。</a:t>
            </a:r>
            <a:r>
              <a:rPr lang="zh-CN" altLang="en-US"/>
              <a:t>它是我设计的情感分析系统的核心计算模块。该函数接收一段采访文本，先使用</a:t>
            </a:r>
            <a:r>
              <a:rPr lang="en-US" altLang="zh-CN"/>
              <a:t>jieba</a:t>
            </a:r>
            <a:r>
              <a:rPr lang="zh-CN" altLang="en-US"/>
              <a:t>进行中文分词，然后分别统计</a:t>
            </a:r>
            <a:r>
              <a:rPr lang="en-US" altLang="zh-CN"/>
              <a:t>“</a:t>
            </a:r>
            <a:r>
              <a:rPr lang="zh-CN" altLang="en-US"/>
              <a:t>锋芒</a:t>
            </a:r>
            <a:r>
              <a:rPr lang="en-US" altLang="zh-CN"/>
              <a:t>/</a:t>
            </a:r>
            <a:r>
              <a:rPr lang="zh-CN" altLang="en-US"/>
              <a:t>攻击性</a:t>
            </a:r>
            <a:r>
              <a:rPr lang="en-US" altLang="zh-CN"/>
              <a:t>”</a:t>
            </a:r>
            <a:r>
              <a:rPr lang="zh-CN" altLang="en-US"/>
              <a:t>（如</a:t>
            </a:r>
            <a:r>
              <a:rPr lang="en-US" altLang="zh-CN"/>
              <a:t>“</a:t>
            </a:r>
            <a:r>
              <a:rPr lang="zh-CN" altLang="en-US"/>
              <a:t>无敌</a:t>
            </a:r>
            <a:r>
              <a:rPr lang="en-US" altLang="zh-CN"/>
              <a:t>”“</a:t>
            </a:r>
            <a:r>
              <a:rPr lang="zh-CN" altLang="en-US"/>
              <a:t>冠军</a:t>
            </a:r>
            <a:r>
              <a:rPr lang="en-US" altLang="zh-CN"/>
              <a:t>”</a:t>
            </a:r>
            <a:r>
              <a:rPr lang="zh-CN" altLang="en-US"/>
              <a:t>）和</a:t>
            </a:r>
            <a:r>
              <a:rPr lang="en-US" altLang="zh-CN"/>
              <a:t>“</a:t>
            </a:r>
            <a:r>
              <a:rPr lang="zh-CN" altLang="en-US"/>
              <a:t>沉稳</a:t>
            </a:r>
            <a:r>
              <a:rPr lang="en-US" altLang="zh-CN"/>
              <a:t>/</a:t>
            </a:r>
            <a:r>
              <a:rPr lang="zh-CN" altLang="en-US"/>
              <a:t>谦虚</a:t>
            </a:r>
            <a:r>
              <a:rPr lang="en-US" altLang="zh-CN"/>
              <a:t>”</a:t>
            </a:r>
            <a:r>
              <a:rPr lang="zh-CN" altLang="en-US"/>
              <a:t>（如</a:t>
            </a:r>
            <a:r>
              <a:rPr lang="en-US" altLang="zh-CN"/>
              <a:t>“</a:t>
            </a:r>
            <a:r>
              <a:rPr lang="zh-CN" altLang="en-US"/>
              <a:t>感谢</a:t>
            </a:r>
            <a:r>
              <a:rPr lang="en-US" altLang="zh-CN"/>
              <a:t>”“</a:t>
            </a:r>
            <a:r>
              <a:rPr lang="zh-CN" altLang="en-US"/>
              <a:t>团队</a:t>
            </a:r>
            <a:r>
              <a:rPr lang="en-US" altLang="zh-CN"/>
              <a:t>”</a:t>
            </a:r>
            <a:r>
              <a:rPr lang="zh-CN" altLang="en-US"/>
              <a:t>）两类关键词的出现次数，最后计算它们在全文中的密度百分比并返回两个得分。这个函数能客观量化文本的情感倾向，可以分析</a:t>
            </a:r>
            <a:r>
              <a:rPr lang="en-US" altLang="zh-CN"/>
              <a:t>Faker</a:t>
            </a:r>
            <a:r>
              <a:rPr lang="zh-CN" altLang="en-US"/>
              <a:t>语言风格的演变或不同阶段的心理状态。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9245" y="97790"/>
            <a:ext cx="4520565" cy="660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solidFill>
                  <a:schemeClr val="accent1"/>
                </a:solidFill>
              </a:rPr>
              <a:t>数据分析</a:t>
            </a:r>
            <a:endParaRPr lang="en-US" altLang="zh-CN" sz="280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5-d3jn7j8s8jdo4os5dj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" y="0"/>
            <a:ext cx="12192000" cy="6858635"/>
          </a:xfrm>
          <a:prstGeom prst="rect">
            <a:avLst/>
          </a:prstGeom>
        </p:spPr>
      </p:pic>
      <p:pic>
        <p:nvPicPr>
          <p:cNvPr id="1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0" y="174625"/>
            <a:ext cx="10892155" cy="651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5-d3jn7j8s8jdo4os5dj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375"/>
            <a:ext cx="12192000" cy="68586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4000" y="1390015"/>
            <a:ext cx="5549900" cy="9213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前期</a:t>
            </a:r>
            <a:r>
              <a:rPr lang="en-US" sz="2400" dirty="0">
                <a:solidFill>
                  <a:srgbClr val="FFFFFF"/>
                </a:solidFill>
                <a:highlight>
                  <a:srgbClr val="007BFF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</a:t>
            </a:r>
            <a:r>
              <a:rPr lang="zh-CN" altLang="en-US" sz="2400" dirty="0">
                <a:solidFill>
                  <a:srgbClr val="FFFFFF"/>
                </a:solidFill>
                <a:highlight>
                  <a:srgbClr val="007BFF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锋芒</a:t>
            </a:r>
            <a:r>
              <a:rPr lang="en-US" sz="2400" dirty="0">
                <a:solidFill>
                  <a:srgbClr val="FFFFFF"/>
                </a:solidFill>
                <a:highlight>
                  <a:srgbClr val="007BFF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型 </a:t>
            </a: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vs 后期</a:t>
            </a:r>
            <a:r>
              <a:rPr lang="en-US" sz="2400" dirty="0">
                <a:solidFill>
                  <a:srgbClr val="FFFFFF"/>
                </a:solidFill>
                <a:highlight>
                  <a:srgbClr val="0056B3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</a:t>
            </a:r>
            <a:r>
              <a:rPr lang="zh-CN" altLang="en-US" sz="2400" dirty="0">
                <a:solidFill>
                  <a:srgbClr val="FFFFFF"/>
                </a:solidFill>
                <a:highlight>
                  <a:srgbClr val="0056B3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沉稳</a:t>
            </a:r>
            <a:r>
              <a:rPr lang="en-US" sz="2400" dirty="0">
                <a:solidFill>
                  <a:srgbClr val="FFFFFF"/>
                </a:solidFill>
                <a:highlight>
                  <a:srgbClr val="0056B3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型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254000" y="2616200"/>
            <a:ext cx="5435600" cy="711200"/>
          </a:xfrm>
          <a:custGeom>
            <a:avLst/>
            <a:gdLst/>
            <a:ahLst/>
            <a:cxnLst/>
            <a:rect l="l" t="t" r="r" b="b"/>
            <a:pathLst>
              <a:path w="5435600" h="711200">
                <a:moveTo>
                  <a:pt x="101602" y="0"/>
                </a:moveTo>
                <a:lnTo>
                  <a:pt x="5333998" y="0"/>
                </a:lnTo>
                <a:cubicBezTo>
                  <a:pt x="5390111" y="0"/>
                  <a:pt x="5435600" y="45489"/>
                  <a:pt x="5435600" y="101602"/>
                </a:cubicBezTo>
                <a:lnTo>
                  <a:pt x="5435600" y="609598"/>
                </a:lnTo>
                <a:cubicBezTo>
                  <a:pt x="5435600" y="665711"/>
                  <a:pt x="5390111" y="711200"/>
                  <a:pt x="53339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3F4F6"/>
          </a:solidFill>
        </p:spPr>
        <p:txBody>
          <a:bodyPr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406400" y="2819400"/>
            <a:ext cx="120142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600" dirty="0"/>
              <a:t>锋芒指数</a:t>
            </a:r>
            <a:endParaRPr lang="zh-CN" alt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918744" y="2751671"/>
            <a:ext cx="611188" cy="4402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1600" dirty="0"/>
              <a:t>13.7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89872" y="29210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224869" y="92631"/>
                </a:moveTo>
                <a:cubicBezTo>
                  <a:pt x="229830" y="97592"/>
                  <a:pt x="229830" y="105648"/>
                  <a:pt x="224869" y="110609"/>
                </a:cubicBezTo>
                <a:lnTo>
                  <a:pt x="174069" y="161409"/>
                </a:lnTo>
                <a:cubicBezTo>
                  <a:pt x="170418" y="165060"/>
                  <a:pt x="164981" y="166132"/>
                  <a:pt x="160218" y="164147"/>
                </a:cubicBezTo>
                <a:cubicBezTo>
                  <a:pt x="155456" y="162163"/>
                  <a:pt x="152400" y="157520"/>
                  <a:pt x="152400" y="152400"/>
                </a:cubicBezTo>
                <a:lnTo>
                  <a:pt x="152400" y="127000"/>
                </a:lnTo>
                <a:lnTo>
                  <a:pt x="19050" y="127000"/>
                </a:lnTo>
                <a:cubicBezTo>
                  <a:pt x="8533" y="127000"/>
                  <a:pt x="0" y="118467"/>
                  <a:pt x="0" y="107950"/>
                </a:cubicBezTo>
                <a:lnTo>
                  <a:pt x="0" y="95250"/>
                </a:lnTo>
                <a:cubicBezTo>
                  <a:pt x="0" y="84733"/>
                  <a:pt x="8533" y="76200"/>
                  <a:pt x="19050" y="76200"/>
                </a:cubicBezTo>
                <a:lnTo>
                  <a:pt x="152400" y="76200"/>
                </a:lnTo>
                <a:lnTo>
                  <a:pt x="152400" y="50800"/>
                </a:lnTo>
                <a:cubicBezTo>
                  <a:pt x="152400" y="45680"/>
                  <a:pt x="155496" y="41037"/>
                  <a:pt x="160258" y="39053"/>
                </a:cubicBezTo>
                <a:cubicBezTo>
                  <a:pt x="165021" y="37068"/>
                  <a:pt x="170458" y="38179"/>
                  <a:pt x="174109" y="41791"/>
                </a:cubicBezTo>
                <a:lnTo>
                  <a:pt x="224909" y="92591"/>
                </a:lnTo>
                <a:close/>
              </a:path>
            </a:pathLst>
          </a:custGeom>
          <a:solidFill>
            <a:srgbClr val="99A1AF"/>
          </a:solidFill>
        </p:spPr>
      </p:sp>
      <p:sp>
        <p:nvSpPr>
          <p:cNvPr id="9" name="Text 6"/>
          <p:cNvSpPr/>
          <p:nvPr/>
        </p:nvSpPr>
        <p:spPr>
          <a:xfrm>
            <a:off x="4926013" y="2751671"/>
            <a:ext cx="611188" cy="4402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1600" dirty="0"/>
              <a:t>6.6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54000" y="4427855"/>
            <a:ext cx="5435600" cy="711200"/>
          </a:xfrm>
          <a:custGeom>
            <a:avLst/>
            <a:gdLst/>
            <a:ahLst/>
            <a:cxnLst/>
            <a:rect l="l" t="t" r="r" b="b"/>
            <a:pathLst>
              <a:path w="5435600" h="711200">
                <a:moveTo>
                  <a:pt x="101602" y="0"/>
                </a:moveTo>
                <a:lnTo>
                  <a:pt x="5333998" y="0"/>
                </a:lnTo>
                <a:cubicBezTo>
                  <a:pt x="5390111" y="0"/>
                  <a:pt x="5435600" y="45489"/>
                  <a:pt x="5435600" y="101602"/>
                </a:cubicBezTo>
                <a:lnTo>
                  <a:pt x="5435600" y="609598"/>
                </a:lnTo>
                <a:cubicBezTo>
                  <a:pt x="5435600" y="665711"/>
                  <a:pt x="5390111" y="711200"/>
                  <a:pt x="53339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3F4F6"/>
          </a:solidFill>
        </p:spPr>
      </p:sp>
      <p:sp>
        <p:nvSpPr>
          <p:cNvPr id="11" name="Text 8"/>
          <p:cNvSpPr/>
          <p:nvPr/>
        </p:nvSpPr>
        <p:spPr>
          <a:xfrm>
            <a:off x="406400" y="4631055"/>
            <a:ext cx="123063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600" dirty="0"/>
              <a:t>沉稳指数</a:t>
            </a:r>
            <a:endParaRPr lang="zh-CN" alt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529806" y="4563326"/>
            <a:ext cx="805656" cy="4402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2400" b="1" dirty="0">
                <a:solidFill>
                  <a:srgbClr val="DC354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3.8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495403" y="4732655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224869" y="92631"/>
                </a:moveTo>
                <a:cubicBezTo>
                  <a:pt x="229830" y="97592"/>
                  <a:pt x="229830" y="105648"/>
                  <a:pt x="224869" y="110609"/>
                </a:cubicBezTo>
                <a:lnTo>
                  <a:pt x="174069" y="161409"/>
                </a:lnTo>
                <a:cubicBezTo>
                  <a:pt x="170418" y="165060"/>
                  <a:pt x="164981" y="166132"/>
                  <a:pt x="160218" y="164147"/>
                </a:cubicBezTo>
                <a:cubicBezTo>
                  <a:pt x="155456" y="162163"/>
                  <a:pt x="152400" y="157520"/>
                  <a:pt x="152400" y="152400"/>
                </a:cubicBezTo>
                <a:lnTo>
                  <a:pt x="152400" y="127000"/>
                </a:lnTo>
                <a:lnTo>
                  <a:pt x="19050" y="127000"/>
                </a:lnTo>
                <a:cubicBezTo>
                  <a:pt x="8533" y="127000"/>
                  <a:pt x="0" y="118467"/>
                  <a:pt x="0" y="107950"/>
                </a:cubicBezTo>
                <a:lnTo>
                  <a:pt x="0" y="95250"/>
                </a:lnTo>
                <a:cubicBezTo>
                  <a:pt x="0" y="84733"/>
                  <a:pt x="8533" y="76200"/>
                  <a:pt x="19050" y="76200"/>
                </a:cubicBezTo>
                <a:lnTo>
                  <a:pt x="152400" y="76200"/>
                </a:lnTo>
                <a:lnTo>
                  <a:pt x="152400" y="50800"/>
                </a:lnTo>
                <a:cubicBezTo>
                  <a:pt x="152400" y="45680"/>
                  <a:pt x="155496" y="41037"/>
                  <a:pt x="160258" y="39053"/>
                </a:cubicBezTo>
                <a:cubicBezTo>
                  <a:pt x="165021" y="37068"/>
                  <a:pt x="170458" y="38179"/>
                  <a:pt x="174109" y="41791"/>
                </a:cubicBezTo>
                <a:lnTo>
                  <a:pt x="224909" y="92591"/>
                </a:lnTo>
                <a:close/>
              </a:path>
            </a:pathLst>
          </a:custGeom>
          <a:solidFill>
            <a:srgbClr val="99A1AF"/>
          </a:solidFill>
        </p:spPr>
      </p:sp>
      <p:sp>
        <p:nvSpPr>
          <p:cNvPr id="14" name="Text 11"/>
          <p:cNvSpPr/>
          <p:nvPr/>
        </p:nvSpPr>
        <p:spPr>
          <a:xfrm>
            <a:off x="4731544" y="4563326"/>
            <a:ext cx="805656" cy="4402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2400" b="1" dirty="0">
                <a:solidFill>
                  <a:srgbClr val="0056B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7.5</a:t>
            </a:r>
            <a:endParaRPr lang="en-US" sz="1600" dirty="0"/>
          </a:p>
        </p:txBody>
      </p:sp>
      <p:sp>
        <p:nvSpPr>
          <p:cNvPr id="21" name="文本框 20"/>
          <p:cNvSpPr txBox="1"/>
          <p:nvPr/>
        </p:nvSpPr>
        <p:spPr>
          <a:xfrm>
            <a:off x="6156960" y="4540885"/>
            <a:ext cx="5317490" cy="21075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从数据分析的结果来看：</a:t>
            </a:r>
            <a:endParaRPr lang="zh-CN" altLang="en-US"/>
          </a:p>
          <a:p>
            <a:r>
              <a:rPr lang="zh-CN" altLang="en-US"/>
              <a:t>锋芒指数的下降：不仅仅意味着他不再追求单杀，更意味着他放下了</a:t>
            </a:r>
            <a:r>
              <a:rPr lang="en-US" altLang="zh-CN"/>
              <a:t>“</a:t>
            </a:r>
            <a:r>
              <a:rPr lang="zh-CN" altLang="en-US"/>
              <a:t>我要</a:t>
            </a:r>
            <a:r>
              <a:rPr lang="en-US" altLang="zh-CN"/>
              <a:t>Carry</a:t>
            </a:r>
            <a:r>
              <a:rPr lang="zh-CN" altLang="en-US"/>
              <a:t>全场</a:t>
            </a:r>
            <a:r>
              <a:rPr lang="en-US" altLang="zh-CN"/>
              <a:t>”</a:t>
            </a:r>
            <a:r>
              <a:rPr lang="zh-CN" altLang="en-US"/>
              <a:t>的执念。他不再试图通过个人的武力值来解决所有问题。</a:t>
            </a:r>
            <a:endParaRPr lang="zh-CN" altLang="en-US"/>
          </a:p>
          <a:p>
            <a:r>
              <a:rPr lang="zh-CN" altLang="en-US"/>
              <a:t>沉稳性的增加：意味着他在后期开始扮演</a:t>
            </a:r>
            <a:r>
              <a:rPr lang="en-US" altLang="zh-CN"/>
              <a:t>“</a:t>
            </a:r>
            <a:r>
              <a:rPr lang="zh-CN" altLang="en-US"/>
              <a:t>兜底者</a:t>
            </a:r>
            <a:r>
              <a:rPr lang="en-US" altLang="zh-CN"/>
              <a:t>”</a:t>
            </a:r>
            <a:r>
              <a:rPr lang="zh-CN" altLang="en-US"/>
              <a:t>的角色。他在团队中提供稳定的控制、视野和决策，成为了年轻队友最坚实的后盾。</a:t>
            </a:r>
            <a:endParaRPr lang="zh-CN" altLang="en-US"/>
          </a:p>
        </p:txBody>
      </p:sp>
      <p:pic>
        <p:nvPicPr>
          <p:cNvPr id="22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405" y="226695"/>
            <a:ext cx="5770245" cy="4201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5-d3jn7j8s8jdo4os5dj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" y="1642110"/>
            <a:ext cx="6646545" cy="43319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8050530" y="1557020"/>
            <a:ext cx="3380105" cy="4730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我们定义了两个情感字典，用于从</a:t>
            </a:r>
            <a:r>
              <a:rPr lang="en-US" altLang="zh-CN"/>
              <a:t>“</a:t>
            </a:r>
            <a:r>
              <a:rPr lang="zh-CN" altLang="en-US"/>
              <a:t>个人</a:t>
            </a:r>
            <a:r>
              <a:rPr lang="en-US" altLang="zh-CN"/>
              <a:t>-</a:t>
            </a:r>
            <a:r>
              <a:rPr lang="zh-CN" altLang="en-US"/>
              <a:t>团队</a:t>
            </a:r>
            <a:r>
              <a:rPr lang="en-US" altLang="zh-CN"/>
              <a:t>”</a:t>
            </a:r>
            <a:r>
              <a:rPr lang="zh-CN" altLang="en-US"/>
              <a:t>维度系统分析他在不同时期公开言论中的身份认同与价值取向。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维度</a:t>
            </a:r>
            <a:r>
              <a:rPr lang="en-US" altLang="zh-CN"/>
              <a:t> A</a:t>
            </a:r>
            <a:r>
              <a:rPr lang="zh-CN" altLang="en-US"/>
              <a:t>：个人</a:t>
            </a:r>
            <a:r>
              <a:rPr lang="en-US" altLang="zh-CN"/>
              <a:t> / </a:t>
            </a:r>
            <a:r>
              <a:rPr lang="zh-CN" altLang="en-US"/>
              <a:t>自我</a:t>
            </a:r>
            <a:endParaRPr lang="en-US" altLang="zh-CN"/>
          </a:p>
          <a:p>
            <a:r>
              <a:rPr lang="zh-CN" altLang="en-US"/>
              <a:t>词典主要强调了</a:t>
            </a:r>
            <a:r>
              <a:rPr lang="en-US" altLang="zh-CN"/>
              <a:t>Faker</a:t>
            </a:r>
            <a:r>
              <a:rPr lang="zh-CN" altLang="en-US"/>
              <a:t>个人的主体性，关注个人表现，荣誉责任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维度</a:t>
            </a:r>
            <a:r>
              <a:rPr lang="en-US" altLang="zh-CN"/>
              <a:t> B</a:t>
            </a:r>
            <a:r>
              <a:rPr lang="zh-CN" altLang="en-US"/>
              <a:t>：团队</a:t>
            </a:r>
            <a:r>
              <a:rPr lang="en-US" altLang="zh-CN"/>
              <a:t>/ </a:t>
            </a:r>
            <a:r>
              <a:rPr lang="zh-CN" altLang="en-US"/>
              <a:t>集体</a:t>
            </a:r>
            <a:endParaRPr lang="zh-CN" altLang="en-US"/>
          </a:p>
          <a:p>
            <a:r>
              <a:rPr lang="zh-CN" altLang="en-US">
                <a:sym typeface="+mn-ea"/>
              </a:rPr>
              <a:t>词典主要强调了</a:t>
            </a:r>
            <a:r>
              <a:rPr lang="en-US" altLang="zh-CN">
                <a:sym typeface="+mn-ea"/>
              </a:rPr>
              <a:t>‘</a:t>
            </a:r>
            <a:r>
              <a:rPr lang="zh-CN" altLang="en-US">
                <a:sym typeface="+mn-ea"/>
              </a:rPr>
              <a:t>我们</a:t>
            </a:r>
            <a:r>
              <a:rPr lang="en-US" altLang="zh-CN">
                <a:sym typeface="+mn-ea"/>
              </a:rPr>
              <a:t>’</a:t>
            </a:r>
            <a:r>
              <a:rPr lang="zh-CN" altLang="en-US">
                <a:sym typeface="+mn-ea"/>
              </a:rPr>
              <a:t>的共同体，关注连接和团队协作。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6" name="Text 0"/>
          <p:cNvSpPr/>
          <p:nvPr/>
        </p:nvSpPr>
        <p:spPr>
          <a:xfrm>
            <a:off x="347980" y="736600"/>
            <a:ext cx="683387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en-US" sz="36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二</a:t>
            </a:r>
            <a:r>
              <a:rPr lang="en-US" altLang="zh-CN" sz="36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.</a:t>
            </a:r>
            <a:r>
              <a:rPr lang="zh-CN" altLang="en-US" sz="36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身份认同的转变（个人</a:t>
            </a:r>
            <a:r>
              <a:rPr lang="en-US" altLang="zh-CN" sz="36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→</a:t>
            </a:r>
            <a:r>
              <a:rPr lang="zh-CN" altLang="en-US" sz="36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团队）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5-d3jn7j8s8jdo4os5dj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778000"/>
            <a:ext cx="58674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sz="36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从</a:t>
            </a:r>
            <a:r>
              <a:rPr lang="en-US" altLang="zh-CN" sz="36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</a:t>
            </a:r>
            <a:r>
              <a:rPr lang="zh-CN" altLang="en-US" sz="36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我</a:t>
            </a:r>
            <a:r>
              <a:rPr lang="en-US" altLang="zh-CN" sz="36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”</a:t>
            </a:r>
            <a:r>
              <a:rPr lang="zh-CN" altLang="en-US" sz="36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到</a:t>
            </a:r>
            <a:r>
              <a:rPr lang="en-US" altLang="zh-CN" sz="36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</a:t>
            </a:r>
            <a:r>
              <a:rPr lang="zh-CN" altLang="en-US" sz="36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我们</a:t>
            </a:r>
            <a:r>
              <a:rPr lang="en-US" altLang="zh-CN" sz="36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”</a:t>
            </a:r>
            <a:endParaRPr lang="en-US" altLang="zh-CN" sz="3600" b="1" dirty="0">
              <a:solidFill>
                <a:srgbClr val="007BFF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54000" y="2590800"/>
            <a:ext cx="2717800" cy="1981200"/>
          </a:xfrm>
          <a:custGeom>
            <a:avLst/>
            <a:gdLst/>
            <a:ahLst/>
            <a:cxnLst/>
            <a:rect l="l" t="t" r="r" b="b"/>
            <a:pathLst>
              <a:path w="2717800" h="1981200">
                <a:moveTo>
                  <a:pt x="101596" y="0"/>
                </a:moveTo>
                <a:lnTo>
                  <a:pt x="2616204" y="0"/>
                </a:lnTo>
                <a:cubicBezTo>
                  <a:pt x="2672314" y="0"/>
                  <a:pt x="2717800" y="45486"/>
                  <a:pt x="2717800" y="101596"/>
                </a:cubicBezTo>
                <a:lnTo>
                  <a:pt x="2717800" y="1879604"/>
                </a:lnTo>
                <a:cubicBezTo>
                  <a:pt x="2717800" y="1935714"/>
                  <a:pt x="2672314" y="1981200"/>
                  <a:pt x="26162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400050" y="2794000"/>
            <a:ext cx="2425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600" dirty="0"/>
              <a:t>个人</a:t>
            </a:r>
            <a:r>
              <a:rPr lang="en-US" altLang="zh-CN" sz="1600" dirty="0"/>
              <a:t>/</a:t>
            </a:r>
            <a:r>
              <a:rPr lang="zh-CN" altLang="en-US" sz="1600" dirty="0"/>
              <a:t>自我</a:t>
            </a:r>
            <a:endParaRPr lang="zh-CN" alt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12750" y="3708400"/>
            <a:ext cx="2400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积极情感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47700" y="4064000"/>
            <a:ext cx="508000" cy="304800"/>
          </a:xfrm>
          <a:custGeom>
            <a:avLst/>
            <a:gdLst/>
            <a:ahLst/>
            <a:cxnLst/>
            <a:rect l="l" t="t" r="r" b="b"/>
            <a:pathLst>
              <a:path w="508000" h="304800">
                <a:moveTo>
                  <a:pt x="152400" y="0"/>
                </a:moveTo>
                <a:lnTo>
                  <a:pt x="355600" y="0"/>
                </a:lnTo>
                <a:cubicBezTo>
                  <a:pt x="439712" y="0"/>
                  <a:pt x="508000" y="68288"/>
                  <a:pt x="508000" y="152400"/>
                </a:cubicBezTo>
                <a:lnTo>
                  <a:pt x="508000" y="152400"/>
                </a:lnTo>
                <a:cubicBezTo>
                  <a:pt x="508000" y="236512"/>
                  <a:pt x="439712" y="304800"/>
                  <a:pt x="3556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9" name="Text 6"/>
          <p:cNvSpPr/>
          <p:nvPr/>
        </p:nvSpPr>
        <p:spPr>
          <a:xfrm>
            <a:off x="647700" y="4064000"/>
            <a:ext cx="584200" cy="3048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单杀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06500" y="4064000"/>
            <a:ext cx="660400" cy="304800"/>
          </a:xfrm>
          <a:custGeom>
            <a:avLst/>
            <a:gdLst/>
            <a:ahLst/>
            <a:cxnLst/>
            <a:rect l="l" t="t" r="r" b="b"/>
            <a:pathLst>
              <a:path w="660400" h="304800">
                <a:moveTo>
                  <a:pt x="152400" y="0"/>
                </a:moveTo>
                <a:lnTo>
                  <a:pt x="508000" y="0"/>
                </a:lnTo>
                <a:cubicBezTo>
                  <a:pt x="592112" y="0"/>
                  <a:pt x="660400" y="68288"/>
                  <a:pt x="660400" y="152400"/>
                </a:cubicBezTo>
                <a:lnTo>
                  <a:pt x="660400" y="152400"/>
                </a:lnTo>
                <a:cubicBezTo>
                  <a:pt x="660400" y="236512"/>
                  <a:pt x="592112" y="304800"/>
                  <a:pt x="5080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11" name="Text 8"/>
          <p:cNvSpPr/>
          <p:nvPr/>
        </p:nvSpPr>
        <p:spPr>
          <a:xfrm>
            <a:off x="1206500" y="4064000"/>
            <a:ext cx="736600" cy="3048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操作怪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917700" y="4064000"/>
            <a:ext cx="660400" cy="304800"/>
          </a:xfrm>
          <a:custGeom>
            <a:avLst/>
            <a:gdLst/>
            <a:ahLst/>
            <a:cxnLst/>
            <a:rect l="l" t="t" r="r" b="b"/>
            <a:pathLst>
              <a:path w="660400" h="304800">
                <a:moveTo>
                  <a:pt x="152400" y="0"/>
                </a:moveTo>
                <a:lnTo>
                  <a:pt x="508000" y="0"/>
                </a:lnTo>
                <a:cubicBezTo>
                  <a:pt x="592112" y="0"/>
                  <a:pt x="660400" y="68288"/>
                  <a:pt x="660400" y="152400"/>
                </a:cubicBezTo>
                <a:lnTo>
                  <a:pt x="660400" y="152400"/>
                </a:lnTo>
                <a:cubicBezTo>
                  <a:pt x="660400" y="236512"/>
                  <a:pt x="592112" y="304800"/>
                  <a:pt x="5080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13" name="Text 10"/>
          <p:cNvSpPr/>
          <p:nvPr/>
        </p:nvSpPr>
        <p:spPr>
          <a:xfrm>
            <a:off x="1917700" y="4064000"/>
            <a:ext cx="736600" cy="3048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统治力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175000" y="2590800"/>
            <a:ext cx="2717800" cy="1981200"/>
          </a:xfrm>
          <a:custGeom>
            <a:avLst/>
            <a:gdLst/>
            <a:ahLst/>
            <a:cxnLst/>
            <a:rect l="l" t="t" r="r" b="b"/>
            <a:pathLst>
              <a:path w="2717800" h="1981200">
                <a:moveTo>
                  <a:pt x="101596" y="0"/>
                </a:moveTo>
                <a:lnTo>
                  <a:pt x="2616204" y="0"/>
                </a:lnTo>
                <a:cubicBezTo>
                  <a:pt x="2672314" y="0"/>
                  <a:pt x="2717800" y="45486"/>
                  <a:pt x="2717800" y="101596"/>
                </a:cubicBezTo>
                <a:lnTo>
                  <a:pt x="2717800" y="1879604"/>
                </a:lnTo>
                <a:cubicBezTo>
                  <a:pt x="2717800" y="1935714"/>
                  <a:pt x="2672314" y="1981200"/>
                  <a:pt x="26162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0056B3">
              <a:alpha val="10196"/>
            </a:srgbClr>
          </a:solidFill>
        </p:spPr>
        <p:txBody>
          <a:bodyPr/>
          <a:p>
            <a:endParaRPr lang="zh-CN" altLang="en-US"/>
          </a:p>
        </p:txBody>
      </p:sp>
      <p:sp>
        <p:nvSpPr>
          <p:cNvPr id="15" name="Text 12"/>
          <p:cNvSpPr/>
          <p:nvPr/>
        </p:nvSpPr>
        <p:spPr>
          <a:xfrm>
            <a:off x="3321050" y="2794000"/>
            <a:ext cx="2425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600" dirty="0"/>
              <a:t>团队</a:t>
            </a:r>
            <a:r>
              <a:rPr lang="en-US" altLang="zh-CN" sz="1600" dirty="0"/>
              <a:t>/</a:t>
            </a:r>
            <a:r>
              <a:rPr lang="zh-CN" altLang="en-US" sz="1600" dirty="0"/>
              <a:t>集体</a:t>
            </a:r>
            <a:endParaRPr lang="zh-CN" alt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3333750" y="3708400"/>
            <a:ext cx="2400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积极情感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3568700" y="4064000"/>
            <a:ext cx="508000" cy="304800"/>
          </a:xfrm>
          <a:custGeom>
            <a:avLst/>
            <a:gdLst/>
            <a:ahLst/>
            <a:cxnLst/>
            <a:rect l="l" t="t" r="r" b="b"/>
            <a:pathLst>
              <a:path w="508000" h="304800">
                <a:moveTo>
                  <a:pt x="152400" y="0"/>
                </a:moveTo>
                <a:lnTo>
                  <a:pt x="355600" y="0"/>
                </a:lnTo>
                <a:cubicBezTo>
                  <a:pt x="439712" y="0"/>
                  <a:pt x="508000" y="68288"/>
                  <a:pt x="508000" y="152400"/>
                </a:cubicBezTo>
                <a:lnTo>
                  <a:pt x="508000" y="152400"/>
                </a:lnTo>
                <a:cubicBezTo>
                  <a:pt x="508000" y="236512"/>
                  <a:pt x="439712" y="304800"/>
                  <a:pt x="3556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56B3"/>
          </a:solidFill>
        </p:spPr>
      </p:sp>
      <p:sp>
        <p:nvSpPr>
          <p:cNvPr id="19" name="Text 16"/>
          <p:cNvSpPr/>
          <p:nvPr/>
        </p:nvSpPr>
        <p:spPr>
          <a:xfrm>
            <a:off x="3568700" y="4064000"/>
            <a:ext cx="584200" cy="3048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指挥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127500" y="4064000"/>
            <a:ext cx="508000" cy="304800"/>
          </a:xfrm>
          <a:custGeom>
            <a:avLst/>
            <a:gdLst/>
            <a:ahLst/>
            <a:cxnLst/>
            <a:rect l="l" t="t" r="r" b="b"/>
            <a:pathLst>
              <a:path w="508000" h="304800">
                <a:moveTo>
                  <a:pt x="152400" y="0"/>
                </a:moveTo>
                <a:lnTo>
                  <a:pt x="355600" y="0"/>
                </a:lnTo>
                <a:cubicBezTo>
                  <a:pt x="439712" y="0"/>
                  <a:pt x="508000" y="68288"/>
                  <a:pt x="508000" y="152400"/>
                </a:cubicBezTo>
                <a:lnTo>
                  <a:pt x="508000" y="152400"/>
                </a:lnTo>
                <a:cubicBezTo>
                  <a:pt x="508000" y="236512"/>
                  <a:pt x="439712" y="304800"/>
                  <a:pt x="3556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56B3"/>
          </a:solidFill>
        </p:spPr>
      </p:sp>
      <p:sp>
        <p:nvSpPr>
          <p:cNvPr id="21" name="Text 18"/>
          <p:cNvSpPr/>
          <p:nvPr/>
        </p:nvSpPr>
        <p:spPr>
          <a:xfrm>
            <a:off x="4127500" y="4064000"/>
            <a:ext cx="584200" cy="3048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稳定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4686300" y="4064000"/>
            <a:ext cx="812800" cy="304800"/>
          </a:xfrm>
          <a:custGeom>
            <a:avLst/>
            <a:gdLst/>
            <a:ahLst/>
            <a:cxnLst/>
            <a:rect l="l" t="t" r="r" b="b"/>
            <a:pathLst>
              <a:path w="812800" h="304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152400"/>
                </a:lnTo>
                <a:cubicBezTo>
                  <a:pt x="812800" y="236512"/>
                  <a:pt x="744512" y="304800"/>
                  <a:pt x="660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56B3"/>
          </a:solidFill>
        </p:spPr>
      </p:sp>
      <p:sp>
        <p:nvSpPr>
          <p:cNvPr id="23" name="Text 20"/>
          <p:cNvSpPr/>
          <p:nvPr/>
        </p:nvSpPr>
        <p:spPr>
          <a:xfrm>
            <a:off x="4686300" y="4064000"/>
            <a:ext cx="889000" cy="3048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团队核心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203200" y="4775200"/>
            <a:ext cx="5740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A556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舆论焦点从“个人高光”转向“团队价值”。</a:t>
            </a:r>
            <a:endParaRPr lang="en-US" sz="1600" dirty="0"/>
          </a:p>
        </p:txBody>
      </p:sp>
      <p:pic>
        <p:nvPicPr>
          <p:cNvPr id="26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0" y="399415"/>
            <a:ext cx="5749290" cy="51574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组合 33"/>
          <p:cNvGrpSpPr/>
          <p:nvPr/>
        </p:nvGrpSpPr>
        <p:grpSpPr>
          <a:xfrm>
            <a:off x="261620" y="3157855"/>
            <a:ext cx="2514600" cy="542290"/>
            <a:chOff x="412" y="4973"/>
            <a:chExt cx="3960" cy="854"/>
          </a:xfrm>
        </p:grpSpPr>
        <p:sp>
          <p:nvSpPr>
            <p:cNvPr id="6" name="Text 3"/>
            <p:cNvSpPr/>
            <p:nvPr/>
          </p:nvSpPr>
          <p:spPr>
            <a:xfrm>
              <a:off x="412" y="5022"/>
              <a:ext cx="1664" cy="75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3000" b="1" dirty="0">
                  <a:solidFill>
                    <a:srgbClr val="007BFF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17.2%</a:t>
              </a:r>
              <a:endParaRPr lang="en-US" sz="1600" dirty="0"/>
            </a:p>
          </p:txBody>
        </p:sp>
        <p:sp>
          <p:nvSpPr>
            <p:cNvPr id="25" name="Shape 3"/>
            <p:cNvSpPr/>
            <p:nvPr/>
          </p:nvSpPr>
          <p:spPr>
            <a:xfrm>
              <a:off x="2267" y="4973"/>
              <a:ext cx="427" cy="854"/>
            </a:xfrm>
            <a:custGeom>
              <a:avLst/>
              <a:gdLst/>
              <a:ahLst/>
              <a:cxnLst/>
              <a:rect l="l" t="t" r="r" b="b"/>
              <a:pathLst>
                <a:path w="857250" h="762000">
                  <a:moveTo>
                    <a:pt x="843260" y="347365"/>
                  </a:moveTo>
                  <a:cubicBezTo>
                    <a:pt x="861864" y="365968"/>
                    <a:pt x="861864" y="396180"/>
                    <a:pt x="843260" y="414784"/>
                  </a:cubicBezTo>
                  <a:lnTo>
                    <a:pt x="652760" y="605284"/>
                  </a:lnTo>
                  <a:cubicBezTo>
                    <a:pt x="639068" y="618976"/>
                    <a:pt x="618679" y="622995"/>
                    <a:pt x="600819" y="615553"/>
                  </a:cubicBezTo>
                  <a:cubicBezTo>
                    <a:pt x="582960" y="608112"/>
                    <a:pt x="571500" y="590699"/>
                    <a:pt x="571500" y="571500"/>
                  </a:cubicBezTo>
                  <a:lnTo>
                    <a:pt x="571500" y="476250"/>
                  </a:lnTo>
                  <a:lnTo>
                    <a:pt x="71438" y="476250"/>
                  </a:lnTo>
                  <a:cubicBezTo>
                    <a:pt x="31998" y="476250"/>
                    <a:pt x="0" y="444252"/>
                    <a:pt x="0" y="404813"/>
                  </a:cubicBezTo>
                  <a:lnTo>
                    <a:pt x="0" y="357188"/>
                  </a:lnTo>
                  <a:cubicBezTo>
                    <a:pt x="0" y="317748"/>
                    <a:pt x="31998" y="285750"/>
                    <a:pt x="71438" y="285750"/>
                  </a:cubicBezTo>
                  <a:lnTo>
                    <a:pt x="571500" y="285750"/>
                  </a:lnTo>
                  <a:lnTo>
                    <a:pt x="571500" y="190500"/>
                  </a:lnTo>
                  <a:cubicBezTo>
                    <a:pt x="571500" y="171301"/>
                    <a:pt x="583109" y="153888"/>
                    <a:pt x="600968" y="146447"/>
                  </a:cubicBezTo>
                  <a:cubicBezTo>
                    <a:pt x="618827" y="139005"/>
                    <a:pt x="639217" y="143173"/>
                    <a:pt x="652909" y="156716"/>
                  </a:cubicBezTo>
                  <a:lnTo>
                    <a:pt x="843409" y="347216"/>
                  </a:lnTo>
                  <a:close/>
                </a:path>
              </a:pathLst>
            </a:custGeom>
            <a:solidFill>
              <a:srgbClr val="D1D5DC"/>
            </a:solidFill>
          </p:spPr>
          <p:txBody>
            <a:bodyPr/>
            <a:p>
              <a:endParaRPr lang="zh-CN" altLang="en-US"/>
            </a:p>
          </p:txBody>
        </p:sp>
        <p:sp>
          <p:nvSpPr>
            <p:cNvPr id="28" name="Text 3"/>
            <p:cNvSpPr/>
            <p:nvPr/>
          </p:nvSpPr>
          <p:spPr>
            <a:xfrm>
              <a:off x="3060" y="5053"/>
              <a:ext cx="1313" cy="75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3000" b="1" dirty="0">
                  <a:solidFill>
                    <a:srgbClr val="007BFF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9.1%</a:t>
              </a:r>
              <a:endParaRPr lang="en-US" sz="1600" dirty="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244850" y="3157855"/>
            <a:ext cx="2559050" cy="542290"/>
            <a:chOff x="412" y="4973"/>
            <a:chExt cx="4030" cy="854"/>
          </a:xfrm>
        </p:grpSpPr>
        <p:sp>
          <p:nvSpPr>
            <p:cNvPr id="36" name="Text 3"/>
            <p:cNvSpPr/>
            <p:nvPr/>
          </p:nvSpPr>
          <p:spPr>
            <a:xfrm>
              <a:off x="412" y="5022"/>
              <a:ext cx="1664" cy="75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3000" b="1" dirty="0">
                  <a:solidFill>
                    <a:srgbClr val="007BFF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6.7%</a:t>
              </a:r>
              <a:endParaRPr lang="en-US" sz="1600" dirty="0"/>
            </a:p>
          </p:txBody>
        </p:sp>
        <p:sp>
          <p:nvSpPr>
            <p:cNvPr id="37" name="Shape 3"/>
            <p:cNvSpPr/>
            <p:nvPr/>
          </p:nvSpPr>
          <p:spPr>
            <a:xfrm>
              <a:off x="2267" y="4973"/>
              <a:ext cx="427" cy="854"/>
            </a:xfrm>
            <a:custGeom>
              <a:avLst/>
              <a:gdLst/>
              <a:ahLst/>
              <a:cxnLst/>
              <a:rect l="l" t="t" r="r" b="b"/>
              <a:pathLst>
                <a:path w="857250" h="762000">
                  <a:moveTo>
                    <a:pt x="843260" y="347365"/>
                  </a:moveTo>
                  <a:cubicBezTo>
                    <a:pt x="861864" y="365968"/>
                    <a:pt x="861864" y="396180"/>
                    <a:pt x="843260" y="414784"/>
                  </a:cubicBezTo>
                  <a:lnTo>
                    <a:pt x="652760" y="605284"/>
                  </a:lnTo>
                  <a:cubicBezTo>
                    <a:pt x="639068" y="618976"/>
                    <a:pt x="618679" y="622995"/>
                    <a:pt x="600819" y="615553"/>
                  </a:cubicBezTo>
                  <a:cubicBezTo>
                    <a:pt x="582960" y="608112"/>
                    <a:pt x="571500" y="590699"/>
                    <a:pt x="571500" y="571500"/>
                  </a:cubicBezTo>
                  <a:lnTo>
                    <a:pt x="571500" y="476250"/>
                  </a:lnTo>
                  <a:lnTo>
                    <a:pt x="71438" y="476250"/>
                  </a:lnTo>
                  <a:cubicBezTo>
                    <a:pt x="31998" y="476250"/>
                    <a:pt x="0" y="444252"/>
                    <a:pt x="0" y="404813"/>
                  </a:cubicBezTo>
                  <a:lnTo>
                    <a:pt x="0" y="357188"/>
                  </a:lnTo>
                  <a:cubicBezTo>
                    <a:pt x="0" y="317748"/>
                    <a:pt x="31998" y="285750"/>
                    <a:pt x="71438" y="285750"/>
                  </a:cubicBezTo>
                  <a:lnTo>
                    <a:pt x="571500" y="285750"/>
                  </a:lnTo>
                  <a:lnTo>
                    <a:pt x="571500" y="190500"/>
                  </a:lnTo>
                  <a:cubicBezTo>
                    <a:pt x="571500" y="171301"/>
                    <a:pt x="583109" y="153888"/>
                    <a:pt x="600968" y="146447"/>
                  </a:cubicBezTo>
                  <a:cubicBezTo>
                    <a:pt x="618827" y="139005"/>
                    <a:pt x="639217" y="143173"/>
                    <a:pt x="652909" y="156716"/>
                  </a:cubicBezTo>
                  <a:lnTo>
                    <a:pt x="843409" y="347216"/>
                  </a:lnTo>
                  <a:close/>
                </a:path>
              </a:pathLst>
            </a:custGeom>
            <a:solidFill>
              <a:srgbClr val="D1D5DC"/>
            </a:solidFill>
          </p:spPr>
          <p:txBody>
            <a:bodyPr/>
            <a:p>
              <a:endParaRPr lang="zh-CN" altLang="en-US"/>
            </a:p>
          </p:txBody>
        </p:sp>
        <p:sp>
          <p:nvSpPr>
            <p:cNvPr id="38" name="Text 3"/>
            <p:cNvSpPr/>
            <p:nvPr/>
          </p:nvSpPr>
          <p:spPr>
            <a:xfrm>
              <a:off x="2886" y="5053"/>
              <a:ext cx="1556" cy="75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3000" b="1" dirty="0">
                  <a:solidFill>
                    <a:srgbClr val="007BFF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10.8%</a:t>
              </a:r>
              <a:endParaRPr lang="en-US" sz="1600" dirty="0"/>
            </a:p>
          </p:txBody>
        </p:sp>
      </p:grp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5-d3jn7j8s8jdo4os5dj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35" y="1089660"/>
            <a:ext cx="7805420" cy="37947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16635" y="4953000"/>
            <a:ext cx="9669780" cy="2163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通过设计一个用于分析</a:t>
            </a:r>
            <a:r>
              <a:rPr lang="en-US" altLang="zh-CN"/>
              <a:t>Faker</a:t>
            </a:r>
            <a:r>
              <a:rPr lang="zh-CN" altLang="en-US"/>
              <a:t>采访文本情感倾向的自动化程序，首先过滤掉过短的句子，然后利用</a:t>
            </a:r>
            <a:r>
              <a:rPr lang="en-US" altLang="zh-CN"/>
              <a:t>SnowNLP</a:t>
            </a:r>
            <a:r>
              <a:rPr lang="zh-CN" altLang="en-US"/>
              <a:t>库对每个有效句子进行情感打分，并将原始的情感概率值映射到</a:t>
            </a:r>
            <a:r>
              <a:rPr lang="en-US" altLang="zh-CN"/>
              <a:t>-1</a:t>
            </a:r>
            <a:r>
              <a:rPr lang="zh-CN" altLang="en-US"/>
              <a:t>到</a:t>
            </a:r>
            <a:r>
              <a:rPr lang="en-US" altLang="zh-CN"/>
              <a:t>1</a:t>
            </a:r>
            <a:r>
              <a:rPr lang="zh-CN" altLang="en-US"/>
              <a:t>的标准区间，从而量化句子的正负面情感强度，最后将每个句子与其对应的职业时期、来源及计算出的情感分数一起结构化存储，为系统化研究</a:t>
            </a:r>
            <a:r>
              <a:rPr lang="en-US" altLang="zh-CN"/>
              <a:t>Faker</a:t>
            </a:r>
            <a:r>
              <a:rPr lang="zh-CN" altLang="en-US"/>
              <a:t>在不同职业生涯阶段的语言情绪演变提供了可计算的数据基础。</a:t>
            </a:r>
            <a:endParaRPr lang="zh-CN" altLang="en-US"/>
          </a:p>
        </p:txBody>
      </p:sp>
      <p:sp>
        <p:nvSpPr>
          <p:cNvPr id="5" name="Text 0"/>
          <p:cNvSpPr/>
          <p:nvPr/>
        </p:nvSpPr>
        <p:spPr>
          <a:xfrm>
            <a:off x="511175" y="280670"/>
            <a:ext cx="5664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en-US" sz="36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三</a:t>
            </a:r>
            <a:r>
              <a:rPr lang="en-US" altLang="zh-CN" sz="36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.</a:t>
            </a:r>
            <a:r>
              <a:rPr lang="zh-CN" altLang="en-US" sz="36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情绪控制能力的提升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6-d3jn7jgs8jdo4os5dj50.jpg"/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6:35:24-d3jn7j0s8jdo4os5div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05" y="3536315"/>
            <a:ext cx="6823710" cy="7366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6:35:24-d3jn7j0s8jdo4os5diu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7845" y="5898515"/>
            <a:ext cx="1703705" cy="37719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99889" y="2317433"/>
            <a:ext cx="1618942" cy="13128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3005773" y="3643630"/>
            <a:ext cx="6607175" cy="521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传奇中单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3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5" name="Image 4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5-d3jn7j8s8jdo4os5dj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5" y="1178560"/>
            <a:ext cx="9324340" cy="48469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0215" y="239395"/>
            <a:ext cx="7361555" cy="600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对</a:t>
            </a:r>
            <a:r>
              <a:rPr lang="en-US" altLang="zh-CN" sz="2800"/>
              <a:t>Faker</a:t>
            </a:r>
            <a:r>
              <a:rPr lang="zh-CN" altLang="en-US" sz="2800"/>
              <a:t>的采访分句并进行</a:t>
            </a:r>
            <a:r>
              <a:rPr lang="zh-CN" altLang="en-US" sz="2800">
                <a:highlight>
                  <a:srgbClr val="FFFF00"/>
                </a:highlight>
              </a:rPr>
              <a:t>情感打分</a:t>
            </a:r>
            <a:endParaRPr lang="zh-CN" altLang="en-US" sz="2800">
              <a:highlight>
                <a:srgbClr val="FFFF00"/>
              </a:highlight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5-d3jn7j8s8jdo4os5dj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图片 1" descr="情绪稳定性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" y="1114425"/>
            <a:ext cx="6177915" cy="48399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40650" y="875665"/>
            <a:ext cx="3937635" cy="3570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早期（方差大）：</a:t>
            </a:r>
            <a:endParaRPr lang="zh-CN" altLang="en-US" sz="1600"/>
          </a:p>
          <a:p>
            <a:endParaRPr lang="en-US" altLang="zh-CN" sz="1600"/>
          </a:p>
          <a:p>
            <a:r>
              <a:rPr lang="zh-CN" altLang="en-US" sz="1600"/>
              <a:t>含义：方差大意味着数据离散度高。这说明早期的</a:t>
            </a:r>
            <a:r>
              <a:rPr lang="en-US" altLang="zh-CN" sz="1600"/>
              <a:t> Faker </a:t>
            </a:r>
            <a:r>
              <a:rPr lang="zh-CN" altLang="en-US" sz="1600"/>
              <a:t>情绪极易受比赛结果主宰。赢了比赛时情感分极高（自信爆棚），输了比赛时情感分极低（自责、崩溃）。</a:t>
            </a:r>
            <a:endParaRPr lang="en-US" altLang="zh-CN" sz="1600"/>
          </a:p>
          <a:p>
            <a:r>
              <a:rPr lang="zh-CN" altLang="en-US" sz="1600"/>
              <a:t>画像：这是一个</a:t>
            </a:r>
            <a:r>
              <a:rPr lang="en-US" altLang="zh-CN" sz="1600"/>
              <a:t>“</a:t>
            </a:r>
            <a:r>
              <a:rPr lang="zh-CN" altLang="en-US" sz="1600"/>
              <a:t>激情型</a:t>
            </a:r>
            <a:r>
              <a:rPr lang="en-US" altLang="zh-CN" sz="1600"/>
              <a:t>”</a:t>
            </a:r>
            <a:r>
              <a:rPr lang="zh-CN" altLang="en-US" sz="1600"/>
              <a:t>选手，他的动力来源于胜负的直接刺激。</a:t>
            </a:r>
            <a:endParaRPr lang="zh-CN" altLang="en-US" sz="1600"/>
          </a:p>
          <a:p>
            <a:endParaRPr lang="en-US" altLang="zh-CN" sz="1600"/>
          </a:p>
          <a:p>
            <a:r>
              <a:rPr lang="zh-CN" altLang="en-US" sz="1600"/>
              <a:t>后期（方差小）：</a:t>
            </a:r>
            <a:endParaRPr lang="zh-CN" altLang="en-US" sz="1600"/>
          </a:p>
          <a:p>
            <a:endParaRPr lang="en-US" altLang="zh-CN" sz="1600"/>
          </a:p>
          <a:p>
            <a:r>
              <a:rPr lang="zh-CN" altLang="en-US" sz="1600"/>
              <a:t>含义：方差小意味着数据集中。这说明无论输赢，</a:t>
            </a:r>
            <a:r>
              <a:rPr lang="en-US" altLang="zh-CN" sz="1600"/>
              <a:t>Faker </a:t>
            </a:r>
            <a:r>
              <a:rPr lang="zh-CN" altLang="en-US" sz="1600"/>
              <a:t>的情感得分都稳定在一个较窄的区间内（通常是温和的正向）。他不再因一场胜利而飘飘然，也不再因一场失败而陷入自我怀疑，情绪控制能力显著提升。</a:t>
            </a:r>
            <a:endParaRPr lang="en-US" altLang="zh-CN" sz="1600"/>
          </a:p>
          <a:p>
            <a:r>
              <a:rPr lang="zh-CN" altLang="en-US" sz="1600"/>
              <a:t>画像：这是一个</a:t>
            </a:r>
            <a:r>
              <a:rPr lang="en-US" altLang="zh-CN" sz="1600"/>
              <a:t>“</a:t>
            </a:r>
            <a:r>
              <a:rPr lang="zh-CN" altLang="en-US" sz="1600"/>
              <a:t>智慧型</a:t>
            </a:r>
            <a:r>
              <a:rPr lang="en-US" altLang="zh-CN" sz="1600"/>
              <a:t>”</a:t>
            </a:r>
            <a:r>
              <a:rPr lang="zh-CN" altLang="en-US" sz="1600"/>
              <a:t>领袖，他修成了一颗</a:t>
            </a:r>
            <a:r>
              <a:rPr lang="en-US" altLang="zh-CN" sz="1600"/>
              <a:t>“</a:t>
            </a:r>
            <a:r>
              <a:rPr lang="zh-CN" altLang="en-US" sz="1600"/>
              <a:t>平常心（</a:t>
            </a:r>
            <a:r>
              <a:rPr lang="en-US" altLang="zh-CN" sz="1600"/>
              <a:t>Equanimity</a:t>
            </a:r>
            <a:r>
              <a:rPr lang="zh-CN" altLang="en-US" sz="1600"/>
              <a:t>）</a:t>
            </a:r>
            <a:r>
              <a:rPr lang="en-US" altLang="zh-CN" sz="1600"/>
              <a:t>”</a:t>
            </a:r>
            <a:r>
              <a:rPr lang="zh-CN" altLang="en-US" sz="1600"/>
              <a:t>。这是职业常青最核心的心理基石。</a:t>
            </a:r>
            <a:endParaRPr lang="zh-CN" altLang="en-US" sz="1600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6-d3jn7jgs8jdo4os5dj50.jpg"/>
          <p:cNvPicPr>
            <a:picLocks noChangeAspect="1"/>
          </p:cNvPicPr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53340" y="194945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6:35:24-d3jn7j0s8jdo4os5div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505" y="3536315"/>
            <a:ext cx="6823710" cy="7366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6:35:24-d3jn7j0s8jdo4os5di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37845" y="5898515"/>
            <a:ext cx="1703705" cy="37719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99889" y="2317433"/>
            <a:ext cx="1618942" cy="13074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3005773" y="3643630"/>
            <a:ext cx="6607175" cy="521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变化动因</a:t>
            </a:r>
            <a:r>
              <a:rPr lang="zh-CN" altLang="en-US" sz="3400" b="1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分析</a:t>
            </a:r>
            <a:endParaRPr lang="zh-CN" altLang="en-US" sz="3400" b="1" dirty="0">
              <a:solidFill>
                <a:srgbClr val="0D0D0D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7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3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5" name="Image 4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8205" y="821690"/>
            <a:ext cx="6738620" cy="52063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82930" y="930275"/>
            <a:ext cx="3122930" cy="55270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在做</a:t>
            </a:r>
            <a:r>
              <a:rPr lang="en-US" altLang="zh-CN"/>
              <a:t>Faker</a:t>
            </a:r>
            <a:r>
              <a:rPr lang="zh-CN" altLang="en-US"/>
              <a:t>采访文本的词云图时，我们发现了一个很有趣的点，在一个电子竞技职业选手的采访词云图中竟然出现了</a:t>
            </a:r>
            <a:r>
              <a:rPr lang="en-US" altLang="zh-CN"/>
              <a:t>“</a:t>
            </a:r>
            <a:r>
              <a:rPr lang="zh-CN" altLang="en-US"/>
              <a:t>书籍</a:t>
            </a:r>
            <a:r>
              <a:rPr lang="en-US" altLang="zh-CN"/>
              <a:t>”“</a:t>
            </a:r>
            <a:r>
              <a:rPr lang="zh-CN" altLang="en-US"/>
              <a:t>哲学</a:t>
            </a:r>
            <a:r>
              <a:rPr lang="en-US" altLang="zh-CN"/>
              <a:t>”</a:t>
            </a:r>
            <a:r>
              <a:rPr lang="zh-CN" altLang="en-US"/>
              <a:t>这类似乎与比赛</a:t>
            </a:r>
            <a:r>
              <a:rPr lang="en-US" altLang="zh-CN"/>
              <a:t>‘</a:t>
            </a:r>
            <a:r>
              <a:rPr lang="zh-CN" altLang="en-US"/>
              <a:t>毫不相关</a:t>
            </a:r>
            <a:r>
              <a:rPr lang="en-US" altLang="zh-CN"/>
              <a:t>’</a:t>
            </a:r>
            <a:r>
              <a:rPr lang="zh-CN" altLang="en-US"/>
              <a:t>的词。</a:t>
            </a:r>
            <a:endParaRPr lang="zh-CN" altLang="en-US"/>
          </a:p>
          <a:p>
            <a:r>
              <a:rPr lang="zh-CN" altLang="en-US"/>
              <a:t>通过了解，</a:t>
            </a:r>
            <a:r>
              <a:rPr lang="en-US" altLang="zh-CN"/>
              <a:t>Faker</a:t>
            </a:r>
            <a:r>
              <a:rPr lang="zh-CN" altLang="en-US"/>
              <a:t>在直播中甚至在社交媒体上公开分享自己的书单，包括《人类简史》、《友者生存</a:t>
            </a:r>
            <a:r>
              <a:rPr lang="zh-CN" altLang="en-US"/>
              <a:t>》、《初次接触的大脑科学故事》、《大脑健身房》等。这些书籍涵盖了科学、哲学、文学等多个领域，展示了</a:t>
            </a:r>
            <a:r>
              <a:rPr lang="en-US" altLang="zh-CN"/>
              <a:t>Faker</a:t>
            </a:r>
            <a:r>
              <a:rPr lang="zh-CN" altLang="en-US"/>
              <a:t>的广泛阅读兴趣和对不同主题的深入理解</a:t>
            </a:r>
            <a:endParaRPr lang="zh-CN" altLang="en-US"/>
          </a:p>
          <a:p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5-d3jn7j8s8jdo4os5dj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95" y="1608455"/>
            <a:ext cx="6099175" cy="4206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51040" y="1608455"/>
            <a:ext cx="5080000" cy="4824095"/>
          </a:xfrm>
          <a:prstGeom prst="rect">
            <a:avLst/>
          </a:prstGeom>
        </p:spPr>
        <p:txBody>
          <a:bodyPr>
            <a:noAutofit/>
          </a:bodyPr>
          <a:p>
            <a:r>
              <a:rPr lang="zh-CN" altLang="en-US" sz="1600"/>
              <a:t>《友者生存》（</a:t>
            </a:r>
            <a:r>
              <a:rPr lang="en-US" altLang="zh-CN" sz="1600"/>
              <a:t>Survival of the Friendliest</a:t>
            </a:r>
            <a:r>
              <a:rPr lang="zh-CN" altLang="en-US" sz="1600"/>
              <a:t>）的核心观点是：人类进化的关键优势并非个体竞争力或攻击性，而是</a:t>
            </a:r>
            <a:r>
              <a:rPr lang="en-US" altLang="zh-CN" sz="1600"/>
              <a:t>“</a:t>
            </a:r>
            <a:r>
              <a:rPr lang="zh-CN" altLang="en-US" sz="1600"/>
              <a:t>友善合作</a:t>
            </a:r>
            <a:r>
              <a:rPr lang="en-US" altLang="zh-CN" sz="1600"/>
              <a:t>”</a:t>
            </a:r>
            <a:r>
              <a:rPr lang="zh-CN" altLang="en-US" sz="1600"/>
              <a:t>的能力。这本书通过进化生物学、心理学和考古学证据，挑战了</a:t>
            </a:r>
            <a:r>
              <a:rPr lang="en-US" altLang="zh-CN" sz="1600"/>
              <a:t>“</a:t>
            </a:r>
            <a:r>
              <a:rPr lang="zh-CN" altLang="en-US" sz="1600"/>
              <a:t>适者生存即强者生存</a:t>
            </a:r>
            <a:r>
              <a:rPr lang="en-US" altLang="zh-CN" sz="1600"/>
              <a:t>”</a:t>
            </a:r>
            <a:r>
              <a:rPr lang="zh-CN" altLang="en-US" sz="1600"/>
              <a:t>的传统观念。</a:t>
            </a:r>
            <a:endParaRPr lang="zh-CN" altLang="en-US" sz="1600"/>
          </a:p>
          <a:p>
            <a:endParaRPr lang="zh-CN" altLang="en-US" sz="1600"/>
          </a:p>
          <a:p>
            <a:r>
              <a:rPr lang="en-US" altLang="zh-CN" sz="1600"/>
              <a:t>Faker</a:t>
            </a:r>
            <a:r>
              <a:rPr lang="zh-CN" altLang="en-US" sz="1600"/>
              <a:t>的成就常被归因于个人天赋，但本书可能让他更系统认识到：他的强大离不开</a:t>
            </a:r>
            <a:r>
              <a:rPr lang="en-US" altLang="zh-CN" sz="1600"/>
              <a:t>SKT/T1</a:t>
            </a:r>
            <a:r>
              <a:rPr lang="zh-CN" altLang="en-US" sz="1600"/>
              <a:t>体系的协作</a:t>
            </a:r>
            <a:r>
              <a:rPr lang="en-US" altLang="zh-CN" sz="1600"/>
              <a:t>——</a:t>
            </a:r>
            <a:r>
              <a:rPr lang="zh-CN" altLang="en-US" sz="1600"/>
              <a:t>正如智人靠群体智慧超越尼安德特人。因为现在的他会更主动强调队友、教练、管理层的贡献，将团队凝聚力视为</a:t>
            </a:r>
            <a:r>
              <a:rPr lang="en-US" altLang="zh-CN" sz="1600"/>
              <a:t>“</a:t>
            </a:r>
            <a:r>
              <a:rPr lang="zh-CN" altLang="en-US" sz="1600"/>
              <a:t>进化优势</a:t>
            </a:r>
            <a:r>
              <a:rPr lang="en-US" altLang="zh-CN" sz="1600"/>
              <a:t>”</a:t>
            </a:r>
            <a:r>
              <a:rPr lang="zh-CN" altLang="en-US" sz="1600"/>
              <a:t>。</a:t>
            </a:r>
            <a:endParaRPr lang="zh-CN" altLang="en-US" sz="1600"/>
          </a:p>
          <a:p>
            <a:endParaRPr lang="en-US" altLang="zh-CN" sz="1600"/>
          </a:p>
          <a:p>
            <a:r>
              <a:rPr lang="en-US" altLang="zh-CN" sz="1600"/>
              <a:t>Faker</a:t>
            </a:r>
            <a:r>
              <a:rPr lang="zh-CN" altLang="en-US" sz="1600"/>
              <a:t>近年常选用加里奥、时光守护者等团队英雄，有时牺牲个人数据。这本书的</a:t>
            </a:r>
            <a:r>
              <a:rPr lang="en-US" altLang="zh-CN" sz="1600"/>
              <a:t>“</a:t>
            </a:r>
            <a:r>
              <a:rPr lang="zh-CN" altLang="en-US" sz="1600"/>
              <a:t>合作进化论</a:t>
            </a:r>
            <a:r>
              <a:rPr lang="en-US" altLang="zh-CN" sz="1600"/>
              <a:t>”</a:t>
            </a:r>
            <a:r>
              <a:rPr lang="zh-CN" altLang="en-US" sz="1600"/>
              <a:t>可帮他理解这种选择的深层意义：个体通过提升群体适应性获得长远生存。他会更坚定地担任团队基石，即便这意味着个人数据不再亮眼。</a:t>
            </a:r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433070" y="335280"/>
            <a:ext cx="6261100" cy="757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b="1">
                <a:solidFill>
                  <a:srgbClr val="00B0F0"/>
                </a:solidFill>
              </a:rPr>
              <a:t>阅读对</a:t>
            </a:r>
            <a:r>
              <a:rPr lang="en-US" altLang="zh-CN" sz="3200" b="1">
                <a:solidFill>
                  <a:srgbClr val="00B0F0"/>
                </a:solidFill>
              </a:rPr>
              <a:t>Faker</a:t>
            </a:r>
            <a:r>
              <a:rPr lang="zh-CN" altLang="en-US" sz="3200" b="1">
                <a:solidFill>
                  <a:srgbClr val="00B0F0"/>
                </a:solidFill>
              </a:rPr>
              <a:t>的影响</a:t>
            </a:r>
            <a:endParaRPr lang="zh-CN" altLang="en-US" sz="3200" b="1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5-d3jn7j8s8jdo4os5dj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44170" y="194945"/>
            <a:ext cx="4441825" cy="934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小结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344170" y="688975"/>
            <a:ext cx="10865485" cy="6018530"/>
          </a:xfrm>
          <a:prstGeom prst="rect">
            <a:avLst/>
          </a:prstGeom>
        </p:spPr>
        <p:txBody>
          <a:bodyPr>
            <a:noAutofit/>
          </a:bodyPr>
          <a:p>
            <a:endParaRPr lang="en-US" altLang="zh-CN"/>
          </a:p>
          <a:p>
            <a:r>
              <a:rPr lang="zh-CN" altLang="en-US"/>
              <a:t>心智的成熟</a:t>
            </a:r>
            <a:endParaRPr lang="zh-CN" altLang="en-US"/>
          </a:p>
          <a:p>
            <a:r>
              <a:rPr lang="en-US" altLang="zh-CN"/>
              <a:t>“Faker</a:t>
            </a:r>
            <a:r>
              <a:rPr lang="zh-CN" altLang="en-US"/>
              <a:t>之所以常青，首先因为他修成了一颗</a:t>
            </a:r>
            <a:r>
              <a:rPr lang="en-US" altLang="zh-CN"/>
              <a:t>‘</a:t>
            </a:r>
            <a:r>
              <a:rPr lang="zh-CN" altLang="en-US"/>
              <a:t>不动心</a:t>
            </a:r>
            <a:r>
              <a:rPr lang="en-US" altLang="zh-CN"/>
              <a:t>’</a:t>
            </a:r>
            <a:r>
              <a:rPr lang="zh-CN" altLang="en-US"/>
              <a:t>，这让他能够承受漫长岁月中不可避免的低谷。</a:t>
            </a:r>
            <a:r>
              <a:rPr lang="en-US" altLang="zh-CN"/>
              <a:t>” </a:t>
            </a:r>
            <a:r>
              <a:rPr lang="zh-CN" altLang="en-US"/>
              <a:t>数据分析显示，</a:t>
            </a:r>
            <a:r>
              <a:rPr lang="en-US" altLang="zh-CN"/>
              <a:t>Faker </a:t>
            </a:r>
            <a:r>
              <a:rPr lang="zh-CN" altLang="en-US"/>
              <a:t>职业早期的情感得分方差极高，表现为</a:t>
            </a:r>
            <a:r>
              <a:rPr lang="en-US" altLang="zh-CN"/>
              <a:t>“</a:t>
            </a:r>
            <a:r>
              <a:rPr lang="zh-CN" altLang="en-US"/>
              <a:t>大喜大悲</a:t>
            </a:r>
            <a:r>
              <a:rPr lang="en-US" altLang="zh-CN"/>
              <a:t>”</a:t>
            </a:r>
            <a:r>
              <a:rPr lang="zh-CN" altLang="en-US"/>
              <a:t>的剧烈波动，情绪极易受胜负主宰。而到了职业后期，方差显著收敛至极低水平。这种情绪稳定性（</a:t>
            </a:r>
            <a:r>
              <a:rPr lang="en-US" altLang="zh-CN"/>
              <a:t>Emotional Stability</a:t>
            </a:r>
            <a:r>
              <a:rPr lang="zh-CN" altLang="en-US"/>
              <a:t>）的质变，意味着他不再内耗于失败的痛苦或胜利的狂喜，而是将精力聚焦于竞技本身。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认知的重构</a:t>
            </a:r>
            <a:endParaRPr lang="zh-CN" altLang="en-US"/>
          </a:p>
          <a:p>
            <a:r>
              <a:rPr lang="en-US" altLang="zh-CN"/>
              <a:t>“Faker</a:t>
            </a:r>
            <a:r>
              <a:rPr lang="zh-CN" altLang="en-US"/>
              <a:t>之所以常青，其次因为他完成了从</a:t>
            </a:r>
            <a:r>
              <a:rPr lang="en-US" altLang="zh-CN"/>
              <a:t>‘</a:t>
            </a:r>
            <a:r>
              <a:rPr lang="zh-CN" altLang="en-US"/>
              <a:t>孤狼</a:t>
            </a:r>
            <a:r>
              <a:rPr lang="en-US" altLang="zh-CN"/>
              <a:t>’</a:t>
            </a:r>
            <a:r>
              <a:rPr lang="zh-CN" altLang="en-US"/>
              <a:t>到</a:t>
            </a:r>
            <a:r>
              <a:rPr lang="en-US" altLang="zh-CN"/>
              <a:t>‘</a:t>
            </a:r>
            <a:r>
              <a:rPr lang="zh-CN" altLang="en-US"/>
              <a:t>基石</a:t>
            </a:r>
            <a:r>
              <a:rPr lang="en-US" altLang="zh-CN"/>
              <a:t>’</a:t>
            </a:r>
            <a:r>
              <a:rPr lang="zh-CN" altLang="en-US"/>
              <a:t>的角色转型，这让他能够适配任何版本的队友。</a:t>
            </a:r>
            <a:r>
              <a:rPr lang="en-US" altLang="zh-CN"/>
              <a:t>” </a:t>
            </a:r>
            <a:r>
              <a:rPr lang="zh-CN" altLang="en-US"/>
              <a:t>词频演变与行为数据揭示了他从</a:t>
            </a:r>
            <a:r>
              <a:rPr lang="en-US" altLang="zh-CN"/>
              <a:t>“</a:t>
            </a:r>
            <a:r>
              <a:rPr lang="zh-CN" altLang="en-US"/>
              <a:t>小我</a:t>
            </a:r>
            <a:r>
              <a:rPr lang="en-US" altLang="zh-CN"/>
              <a:t>”</a:t>
            </a:r>
            <a:r>
              <a:rPr lang="zh-CN" altLang="en-US"/>
              <a:t>走向</a:t>
            </a:r>
            <a:r>
              <a:rPr lang="en-US" altLang="zh-CN"/>
              <a:t>“</a:t>
            </a:r>
            <a:r>
              <a:rPr lang="zh-CN" altLang="en-US"/>
              <a:t>大我</a:t>
            </a:r>
            <a:r>
              <a:rPr lang="en-US" altLang="zh-CN"/>
              <a:t>”</a:t>
            </a:r>
            <a:r>
              <a:rPr lang="zh-CN" altLang="en-US"/>
              <a:t>的路径。早期他聚焦于</a:t>
            </a:r>
            <a:r>
              <a:rPr lang="en-US" altLang="zh-CN"/>
              <a:t>“</a:t>
            </a:r>
            <a:r>
              <a:rPr lang="zh-CN" altLang="en-US"/>
              <a:t>我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击杀</a:t>
            </a:r>
            <a:r>
              <a:rPr lang="en-US" altLang="zh-CN"/>
              <a:t>”</a:t>
            </a:r>
            <a:r>
              <a:rPr lang="zh-CN" altLang="en-US"/>
              <a:t>与</a:t>
            </a:r>
            <a:r>
              <a:rPr lang="en-US" altLang="zh-CN"/>
              <a:t>“</a:t>
            </a:r>
            <a:r>
              <a:rPr lang="zh-CN" altLang="en-US"/>
              <a:t>证明</a:t>
            </a:r>
            <a:r>
              <a:rPr lang="en-US" altLang="zh-CN"/>
              <a:t>”</a:t>
            </a:r>
            <a:r>
              <a:rPr lang="zh-CN" altLang="en-US"/>
              <a:t>，是锋芒毕露的破局者；而后期，</a:t>
            </a:r>
            <a:r>
              <a:rPr lang="en-US" altLang="zh-CN"/>
              <a:t>“</a:t>
            </a:r>
            <a:r>
              <a:rPr lang="zh-CN" altLang="en-US"/>
              <a:t>我们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感谢</a:t>
            </a:r>
            <a:r>
              <a:rPr lang="en-US" altLang="zh-CN"/>
              <a:t>”</a:t>
            </a:r>
            <a:r>
              <a:rPr lang="zh-CN" altLang="en-US"/>
              <a:t>与</a:t>
            </a:r>
            <a:r>
              <a:rPr lang="en-US" altLang="zh-CN"/>
              <a:t>“</a:t>
            </a:r>
            <a:r>
              <a:rPr lang="zh-CN" altLang="en-US"/>
              <a:t>团队</a:t>
            </a:r>
            <a:r>
              <a:rPr lang="en-US" altLang="zh-CN"/>
              <a:t>”</a:t>
            </a:r>
            <a:r>
              <a:rPr lang="zh-CN" altLang="en-US"/>
              <a:t>成为主流，他主动降低经济占比以托举队友。这种从依靠个人武力的</a:t>
            </a:r>
            <a:r>
              <a:rPr lang="en-US" altLang="zh-CN"/>
              <a:t>“</a:t>
            </a:r>
            <a:r>
              <a:rPr lang="zh-CN" altLang="en-US"/>
              <a:t>英雄式领导</a:t>
            </a:r>
            <a:r>
              <a:rPr lang="en-US" altLang="zh-CN"/>
              <a:t>”</a:t>
            </a:r>
            <a:r>
              <a:rPr lang="zh-CN" altLang="en-US"/>
              <a:t>向牺牲小我、成全大局的</a:t>
            </a:r>
            <a:r>
              <a:rPr lang="en-US" altLang="zh-CN"/>
              <a:t>“</a:t>
            </a:r>
            <a:r>
              <a:rPr lang="zh-CN" altLang="en-US"/>
              <a:t>服务型领袖</a:t>
            </a:r>
            <a:r>
              <a:rPr lang="en-US" altLang="zh-CN"/>
              <a:t>”</a:t>
            </a:r>
            <a:r>
              <a:rPr lang="zh-CN" altLang="en-US"/>
              <a:t>的转型，使他不再受限于个人反应速度的自然衰退，而是通过成就团队来延续自己的统治力。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心态的升华</a:t>
            </a:r>
            <a:endParaRPr lang="zh-CN" altLang="en-US"/>
          </a:p>
          <a:p>
            <a:r>
              <a:rPr lang="en-US" altLang="zh-CN"/>
              <a:t>Faker</a:t>
            </a:r>
            <a:r>
              <a:rPr lang="zh-CN" altLang="en-US"/>
              <a:t>之所以实现电竞领域罕见的</a:t>
            </a:r>
            <a:r>
              <a:rPr lang="en-US" altLang="zh-CN"/>
              <a:t>“</a:t>
            </a:r>
            <a:r>
              <a:rPr lang="zh-CN" altLang="en-US"/>
              <a:t>常青</a:t>
            </a:r>
            <a:r>
              <a:rPr lang="en-US" altLang="zh-CN"/>
              <a:t>”</a:t>
            </a:r>
            <a:r>
              <a:rPr lang="zh-CN" altLang="en-US"/>
              <a:t>，本质上源于他完成了心态上的</a:t>
            </a:r>
            <a:r>
              <a:rPr lang="en-US" altLang="zh-CN"/>
              <a:t>“</a:t>
            </a:r>
            <a:r>
              <a:rPr lang="zh-CN" altLang="en-US"/>
              <a:t>求道</a:t>
            </a:r>
            <a:r>
              <a:rPr lang="en-US" altLang="zh-CN"/>
              <a:t>”</a:t>
            </a:r>
            <a:r>
              <a:rPr lang="zh-CN" altLang="en-US"/>
              <a:t>蜕变</a:t>
            </a:r>
            <a:r>
              <a:rPr lang="en-US" altLang="zh-CN"/>
              <a:t>——</a:t>
            </a:r>
            <a:r>
              <a:rPr lang="zh-CN" altLang="en-US"/>
              <a:t>他将竞技从胜负的竞技场，升华为修炼心性与智慧的</a:t>
            </a:r>
            <a:r>
              <a:rPr lang="en-US" altLang="zh-CN"/>
              <a:t>“</a:t>
            </a:r>
            <a:r>
              <a:rPr lang="zh-CN" altLang="en-US"/>
              <a:t>道场</a:t>
            </a:r>
            <a:r>
              <a:rPr lang="en-US" altLang="zh-CN"/>
              <a:t>”</a:t>
            </a:r>
            <a:r>
              <a:rPr lang="zh-CN" altLang="en-US"/>
              <a:t>。对他而言，比赛不仅是击败对手的工具，更是持续精进过程、洞察自我局限、并与团队共同逼近完美的媒介。输赢不再是情绪的开关，而是校准方向的坐标；对手不再是必须摧毁的障碍，而是互相成就的</a:t>
            </a:r>
            <a:r>
              <a:rPr lang="en-US" altLang="zh-CN"/>
              <a:t>“</a:t>
            </a:r>
            <a:r>
              <a:rPr lang="zh-CN" altLang="en-US"/>
              <a:t>道友</a:t>
            </a:r>
            <a:r>
              <a:rPr lang="en-US" altLang="zh-CN"/>
              <a:t>”</a:t>
            </a:r>
            <a:r>
              <a:rPr lang="zh-CN" altLang="en-US"/>
              <a:t>。他以近乎苦修的严谨构建身心平衡系统，又以哲人般的清醒超越胜负执念</a:t>
            </a:r>
            <a:r>
              <a:rPr lang="en-US" altLang="zh-CN"/>
              <a:t>——</a:t>
            </a:r>
            <a:r>
              <a:rPr lang="zh-CN" altLang="en-US"/>
              <a:t>在纯粹的胜负欲之上，建立起以</a:t>
            </a:r>
            <a:r>
              <a:rPr lang="en-US" altLang="zh-CN"/>
              <a:t>“</a:t>
            </a:r>
            <a:r>
              <a:rPr lang="zh-CN" altLang="en-US"/>
              <a:t>持续成长、启迪他人</a:t>
            </a:r>
            <a:r>
              <a:rPr lang="en-US" altLang="zh-CN"/>
              <a:t>”</a:t>
            </a:r>
            <a:r>
              <a:rPr lang="zh-CN" altLang="en-US"/>
              <a:t>为内核的职业信仰。正是这种孩童般的热爱与宗师般的通透合二为一，让他打破了</a:t>
            </a:r>
            <a:r>
              <a:rPr lang="en-US" altLang="zh-CN"/>
              <a:t>“</a:t>
            </a:r>
            <a:r>
              <a:rPr lang="zh-CN" altLang="en-US"/>
              <a:t>电竞即青春饭</a:t>
            </a:r>
            <a:r>
              <a:rPr lang="en-US" altLang="zh-CN"/>
              <a:t>”</a:t>
            </a:r>
            <a:r>
              <a:rPr lang="zh-CN" altLang="en-US"/>
              <a:t>的宿命论，成为了真正意义上跨越时代的坐标。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6-d3jn7jgs8jdo4os5dj50.jpg"/>
          <p:cNvPicPr>
            <a:picLocks noChangeAspect="1"/>
          </p:cNvPicPr>
          <p:nvPr/>
        </p:nvPicPr>
        <p:blipFill>
          <a:blip r:embed="rId2"/>
          <a:srcRect t="104" b="104"/>
          <a:stretch>
            <a:fillRect/>
          </a:stretch>
        </p:blipFill>
        <p:spPr>
          <a:xfrm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19100" y="2440940"/>
            <a:ext cx="773557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</p:spPr>
      </p:sp>
      <p:sp>
        <p:nvSpPr>
          <p:cNvPr id="4" name="Text 1"/>
          <p:cNvSpPr/>
          <p:nvPr/>
        </p:nvSpPr>
        <p:spPr>
          <a:xfrm>
            <a:off x="419100" y="2440940"/>
            <a:ext cx="7735570" cy="1804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6745" y="3177540"/>
            <a:ext cx="11033760" cy="89344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626745" y="3177540"/>
            <a:ext cx="11033760" cy="893445"/>
          </a:xfrm>
          <a:prstGeom prst="rect">
            <a:avLst/>
          </a:prstGeom>
          <a:noFill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6745" y="2440305"/>
            <a:ext cx="9281795" cy="70929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8" name="Text 5"/>
          <p:cNvSpPr/>
          <p:nvPr/>
        </p:nvSpPr>
        <p:spPr>
          <a:xfrm>
            <a:off x="626745" y="2440305"/>
            <a:ext cx="9281795" cy="709295"/>
          </a:xfrm>
          <a:prstGeom prst="rect">
            <a:avLst/>
          </a:prstGeom>
          <a:noFill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 YOU FOR READING！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6745" y="6134418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706120" y="5945188"/>
            <a:ext cx="4345305" cy="33147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zh-CN" altLang="en-US" sz="1600" dirty="0"/>
              <a:t>汇报人：凌彬</a:t>
            </a:r>
            <a:r>
              <a:rPr lang="en-US" altLang="zh-CN" sz="1600" dirty="0"/>
              <a:t>  </a:t>
            </a:r>
            <a:r>
              <a:rPr lang="zh-CN" altLang="en-US" sz="1600" dirty="0"/>
              <a:t>谢雨</a:t>
            </a:r>
            <a:r>
              <a:rPr lang="en-US" altLang="zh-CN" sz="1600" dirty="0"/>
              <a:t> </a:t>
            </a:r>
            <a:endParaRPr lang="zh-CN" alt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240270" y="6099810"/>
            <a:ext cx="3091815" cy="3663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汇报日期：2025/12</a:t>
            </a: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/05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381644" y="55969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381644" y="55969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1381644" y="65666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1381644" y="65666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1381644" y="75363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381644" y="75363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 flipV="1">
            <a:off x="2304972" y="6281738"/>
            <a:ext cx="5746750" cy="1905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9" name="Image 1" descr="https://kimi-img.moonshot.cn/pub/slides/slides_tmpl/image/25-10-09-16:35:24-d3jn7j0s8jdo4os5di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91445" y="5408930"/>
            <a:ext cx="2170430" cy="728980"/>
          </a:xfrm>
          <a:prstGeom prst="rect">
            <a:avLst/>
          </a:prstGeom>
        </p:spPr>
      </p:pic>
      <p:pic>
        <p:nvPicPr>
          <p:cNvPr id="20" name="Image 2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772795" y="534035"/>
            <a:ext cx="762000" cy="76200"/>
          </a:xfrm>
          <a:prstGeom prst="rect">
            <a:avLst/>
          </a:prstGeom>
        </p:spPr>
      </p:pic>
      <p:pic>
        <p:nvPicPr>
          <p:cNvPr id="21" name="Image 3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772795" y="664845"/>
            <a:ext cx="762000" cy="76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5-d3jn7j8s8jdo4os5dj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5240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冠王荣誉背后的影响力版图</a:t>
            </a:r>
            <a:endParaRPr lang="en-US" sz="1600" dirty="0"/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254000" y="2438400"/>
            <a:ext cx="3695700" cy="2133600"/>
          </a:xfrm>
          <a:custGeom>
            <a:avLst/>
            <a:gdLst/>
            <a:ahLst/>
            <a:cxnLst/>
            <a:rect l="l" t="t" r="r" b="b"/>
            <a:pathLst>
              <a:path w="3695700" h="2133600">
                <a:moveTo>
                  <a:pt x="101602" y="0"/>
                </a:moveTo>
                <a:lnTo>
                  <a:pt x="3594098" y="0"/>
                </a:lnTo>
                <a:cubicBezTo>
                  <a:pt x="3650211" y="0"/>
                  <a:pt x="3695700" y="45489"/>
                  <a:pt x="3695700" y="101602"/>
                </a:cubicBezTo>
                <a:lnTo>
                  <a:pt x="3695700" y="2031998"/>
                </a:lnTo>
                <a:cubicBezTo>
                  <a:pt x="3695700" y="2088111"/>
                  <a:pt x="3650211" y="2133600"/>
                  <a:pt x="3594098" y="2133600"/>
                </a:cubicBezTo>
                <a:lnTo>
                  <a:pt x="101602" y="2133600"/>
                </a:lnTo>
                <a:cubicBezTo>
                  <a:pt x="45489" y="2133600"/>
                  <a:pt x="0" y="2088111"/>
                  <a:pt x="0" y="2031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</p:spPr>
      </p:sp>
      <p:sp>
        <p:nvSpPr>
          <p:cNvPr id="5" name="Shape 2"/>
          <p:cNvSpPr/>
          <p:nvPr>
            <p:custDataLst>
              <p:tags r:id="rId3"/>
            </p:custDataLst>
          </p:nvPr>
        </p:nvSpPr>
        <p:spPr>
          <a:xfrm>
            <a:off x="1899708" y="26416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00293" y="114300"/>
                </a:moveTo>
                <a:lnTo>
                  <a:pt x="124748" y="-11519"/>
                </a:lnTo>
                <a:cubicBezTo>
                  <a:pt x="118943" y="-21163"/>
                  <a:pt x="106799" y="-24646"/>
                  <a:pt x="96798" y="-19645"/>
                </a:cubicBezTo>
                <a:lnTo>
                  <a:pt x="19467" y="19020"/>
                </a:lnTo>
                <a:cubicBezTo>
                  <a:pt x="8840" y="24289"/>
                  <a:pt x="4554" y="37148"/>
                  <a:pt x="9823" y="47774"/>
                </a:cubicBezTo>
                <a:lnTo>
                  <a:pt x="71973" y="171986"/>
                </a:lnTo>
                <a:cubicBezTo>
                  <a:pt x="45095" y="202257"/>
                  <a:pt x="28843" y="242084"/>
                  <a:pt x="28843" y="285750"/>
                </a:cubicBezTo>
                <a:cubicBezTo>
                  <a:pt x="28843" y="380405"/>
                  <a:pt x="105638" y="457200"/>
                  <a:pt x="200293" y="457200"/>
                </a:cubicBezTo>
                <a:cubicBezTo>
                  <a:pt x="294948" y="457200"/>
                  <a:pt x="371743" y="380405"/>
                  <a:pt x="371743" y="285750"/>
                </a:cubicBezTo>
                <a:cubicBezTo>
                  <a:pt x="371743" y="242084"/>
                  <a:pt x="355402" y="202257"/>
                  <a:pt x="328613" y="171986"/>
                </a:cubicBezTo>
                <a:lnTo>
                  <a:pt x="390763" y="47774"/>
                </a:lnTo>
                <a:cubicBezTo>
                  <a:pt x="396032" y="37148"/>
                  <a:pt x="391745" y="24289"/>
                  <a:pt x="381208" y="19020"/>
                </a:cubicBezTo>
                <a:lnTo>
                  <a:pt x="303788" y="-19735"/>
                </a:lnTo>
                <a:cubicBezTo>
                  <a:pt x="293787" y="-24735"/>
                  <a:pt x="281553" y="-21163"/>
                  <a:pt x="275838" y="-11609"/>
                </a:cubicBezTo>
                <a:lnTo>
                  <a:pt x="200293" y="114300"/>
                </a:lnTo>
                <a:close/>
                <a:moveTo>
                  <a:pt x="227796" y="241548"/>
                </a:moveTo>
                <a:cubicBezTo>
                  <a:pt x="229046" y="244048"/>
                  <a:pt x="231368" y="245745"/>
                  <a:pt x="234047" y="246102"/>
                </a:cubicBezTo>
                <a:lnTo>
                  <a:pt x="278785" y="252621"/>
                </a:lnTo>
                <a:cubicBezTo>
                  <a:pt x="285661" y="253603"/>
                  <a:pt x="288340" y="261997"/>
                  <a:pt x="283428" y="266908"/>
                </a:cubicBezTo>
                <a:lnTo>
                  <a:pt x="251014" y="298519"/>
                </a:lnTo>
                <a:cubicBezTo>
                  <a:pt x="249049" y="300484"/>
                  <a:pt x="248156" y="303163"/>
                  <a:pt x="248603" y="305931"/>
                </a:cubicBezTo>
                <a:lnTo>
                  <a:pt x="256282" y="350490"/>
                </a:lnTo>
                <a:cubicBezTo>
                  <a:pt x="257443" y="357277"/>
                  <a:pt x="250299" y="362545"/>
                  <a:pt x="244138" y="359331"/>
                </a:cubicBezTo>
                <a:lnTo>
                  <a:pt x="204133" y="338257"/>
                </a:lnTo>
                <a:cubicBezTo>
                  <a:pt x="201722" y="337006"/>
                  <a:pt x="198775" y="337006"/>
                  <a:pt x="196364" y="338257"/>
                </a:cubicBezTo>
                <a:lnTo>
                  <a:pt x="156359" y="359331"/>
                </a:lnTo>
                <a:cubicBezTo>
                  <a:pt x="150197" y="362545"/>
                  <a:pt x="143054" y="357366"/>
                  <a:pt x="144214" y="350490"/>
                </a:cubicBezTo>
                <a:lnTo>
                  <a:pt x="151894" y="305931"/>
                </a:lnTo>
                <a:cubicBezTo>
                  <a:pt x="152340" y="303252"/>
                  <a:pt x="151448" y="300484"/>
                  <a:pt x="149483" y="298519"/>
                </a:cubicBezTo>
                <a:lnTo>
                  <a:pt x="117068" y="266908"/>
                </a:lnTo>
                <a:cubicBezTo>
                  <a:pt x="112068" y="262086"/>
                  <a:pt x="114836" y="253692"/>
                  <a:pt x="121712" y="252621"/>
                </a:cubicBezTo>
                <a:lnTo>
                  <a:pt x="166449" y="246102"/>
                </a:lnTo>
                <a:cubicBezTo>
                  <a:pt x="169128" y="245745"/>
                  <a:pt x="171539" y="243959"/>
                  <a:pt x="172700" y="241548"/>
                </a:cubicBezTo>
                <a:lnTo>
                  <a:pt x="192703" y="201007"/>
                </a:lnTo>
                <a:cubicBezTo>
                  <a:pt x="195739" y="194756"/>
                  <a:pt x="204579" y="194756"/>
                  <a:pt x="207705" y="201007"/>
                </a:cubicBezTo>
                <a:lnTo>
                  <a:pt x="227707" y="241548"/>
                </a:lnTo>
                <a:close/>
              </a:path>
            </a:pathLst>
          </a:custGeom>
          <a:solidFill>
            <a:srgbClr val="007BFF"/>
          </a:solidFill>
        </p:spPr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393700" y="3200400"/>
            <a:ext cx="3416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056B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硬核荣誉</a:t>
            </a:r>
            <a:endParaRPr lang="en-US" sz="1600" dirty="0"/>
          </a:p>
        </p:txBody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412750" y="3606800"/>
            <a:ext cx="33782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6次全球总决赛冠军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2次MSI冠军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10次LCK冠军</a:t>
            </a:r>
            <a:endParaRPr lang="en-US" sz="1600" dirty="0"/>
          </a:p>
        </p:txBody>
      </p:sp>
      <p:sp>
        <p:nvSpPr>
          <p:cNvPr id="8" name="Shape 5"/>
          <p:cNvSpPr/>
          <p:nvPr>
            <p:custDataLst>
              <p:tags r:id="rId6"/>
            </p:custDataLst>
          </p:nvPr>
        </p:nvSpPr>
        <p:spPr>
          <a:xfrm>
            <a:off x="4250267" y="2438400"/>
            <a:ext cx="3695700" cy="2133600"/>
          </a:xfrm>
          <a:custGeom>
            <a:avLst/>
            <a:gdLst/>
            <a:ahLst/>
            <a:cxnLst/>
            <a:rect l="l" t="t" r="r" b="b"/>
            <a:pathLst>
              <a:path w="3695700" h="2133600">
                <a:moveTo>
                  <a:pt x="101602" y="0"/>
                </a:moveTo>
                <a:lnTo>
                  <a:pt x="3594098" y="0"/>
                </a:lnTo>
                <a:cubicBezTo>
                  <a:pt x="3650211" y="0"/>
                  <a:pt x="3695700" y="45489"/>
                  <a:pt x="3695700" y="101602"/>
                </a:cubicBezTo>
                <a:lnTo>
                  <a:pt x="3695700" y="2031998"/>
                </a:lnTo>
                <a:cubicBezTo>
                  <a:pt x="3695700" y="2088111"/>
                  <a:pt x="3650211" y="2133600"/>
                  <a:pt x="3594098" y="2133600"/>
                </a:cubicBezTo>
                <a:lnTo>
                  <a:pt x="101602" y="2133600"/>
                </a:lnTo>
                <a:cubicBezTo>
                  <a:pt x="45489" y="2133600"/>
                  <a:pt x="0" y="2088111"/>
                  <a:pt x="0" y="2031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FC107">
              <a:alpha val="10196"/>
            </a:srgbClr>
          </a:solidFill>
        </p:spPr>
      </p:sp>
      <p:sp>
        <p:nvSpPr>
          <p:cNvPr id="9" name="Shape 6"/>
          <p:cNvSpPr/>
          <p:nvPr>
            <p:custDataLst>
              <p:tags r:id="rId7"/>
            </p:custDataLst>
          </p:nvPr>
        </p:nvSpPr>
        <p:spPr>
          <a:xfrm>
            <a:off x="5867400" y="2641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648" y="254318"/>
                </a:moveTo>
                <a:cubicBezTo>
                  <a:pt x="48399" y="256193"/>
                  <a:pt x="52685" y="257175"/>
                  <a:pt x="57150" y="257175"/>
                </a:cubicBezTo>
                <a:lnTo>
                  <a:pt x="102424" y="257175"/>
                </a:lnTo>
                <a:cubicBezTo>
                  <a:pt x="110014" y="257175"/>
                  <a:pt x="117247" y="260211"/>
                  <a:pt x="122605" y="265569"/>
                </a:cubicBezTo>
                <a:lnTo>
                  <a:pt x="134481" y="277445"/>
                </a:lnTo>
                <a:cubicBezTo>
                  <a:pt x="139839" y="282803"/>
                  <a:pt x="147072" y="285839"/>
                  <a:pt x="154662" y="285839"/>
                </a:cubicBezTo>
                <a:lnTo>
                  <a:pt x="171361" y="285839"/>
                </a:lnTo>
                <a:cubicBezTo>
                  <a:pt x="187166" y="285839"/>
                  <a:pt x="199936" y="273070"/>
                  <a:pt x="199936" y="257264"/>
                </a:cubicBezTo>
                <a:lnTo>
                  <a:pt x="199936" y="221546"/>
                </a:lnTo>
                <a:cubicBezTo>
                  <a:pt x="199936" y="209669"/>
                  <a:pt x="209490" y="200114"/>
                  <a:pt x="221367" y="200114"/>
                </a:cubicBezTo>
                <a:cubicBezTo>
                  <a:pt x="233243" y="200114"/>
                  <a:pt x="242798" y="190560"/>
                  <a:pt x="242798" y="178683"/>
                </a:cubicBezTo>
                <a:lnTo>
                  <a:pt x="242798" y="140553"/>
                </a:lnTo>
                <a:cubicBezTo>
                  <a:pt x="242798" y="132963"/>
                  <a:pt x="245834" y="125730"/>
                  <a:pt x="251192" y="120372"/>
                </a:cubicBezTo>
                <a:lnTo>
                  <a:pt x="263069" y="108496"/>
                </a:lnTo>
                <a:cubicBezTo>
                  <a:pt x="268426" y="103138"/>
                  <a:pt x="271462" y="95905"/>
                  <a:pt x="271462" y="88315"/>
                </a:cubicBezTo>
                <a:lnTo>
                  <a:pt x="271463" y="50899"/>
                </a:lnTo>
                <a:cubicBezTo>
                  <a:pt x="271463" y="49828"/>
                  <a:pt x="271373" y="48845"/>
                  <a:pt x="271284" y="47774"/>
                </a:cubicBezTo>
                <a:cubicBezTo>
                  <a:pt x="257532" y="44559"/>
                  <a:pt x="243245" y="42863"/>
                  <a:pt x="228600" y="42863"/>
                </a:cubicBezTo>
                <a:cubicBezTo>
                  <a:pt x="125998" y="42863"/>
                  <a:pt x="42863" y="125998"/>
                  <a:pt x="42863" y="228600"/>
                </a:cubicBezTo>
                <a:cubicBezTo>
                  <a:pt x="42863" y="237351"/>
                  <a:pt x="43488" y="245924"/>
                  <a:pt x="44648" y="254318"/>
                </a:cubicBezTo>
                <a:close/>
                <a:moveTo>
                  <a:pt x="404783" y="287625"/>
                </a:moveTo>
                <a:cubicBezTo>
                  <a:pt x="401925" y="286375"/>
                  <a:pt x="398800" y="285750"/>
                  <a:pt x="395407" y="285750"/>
                </a:cubicBezTo>
                <a:lnTo>
                  <a:pt x="385763" y="285750"/>
                </a:lnTo>
                <a:cubicBezTo>
                  <a:pt x="377904" y="285750"/>
                  <a:pt x="371475" y="279321"/>
                  <a:pt x="371475" y="271463"/>
                </a:cubicBezTo>
                <a:cubicBezTo>
                  <a:pt x="371475" y="263604"/>
                  <a:pt x="365046" y="257175"/>
                  <a:pt x="357188" y="257175"/>
                </a:cubicBezTo>
                <a:lnTo>
                  <a:pt x="326201" y="257175"/>
                </a:lnTo>
                <a:cubicBezTo>
                  <a:pt x="318611" y="257175"/>
                  <a:pt x="311378" y="260211"/>
                  <a:pt x="306020" y="265569"/>
                </a:cubicBezTo>
                <a:lnTo>
                  <a:pt x="265569" y="306020"/>
                </a:lnTo>
                <a:cubicBezTo>
                  <a:pt x="260211" y="311378"/>
                  <a:pt x="257175" y="318611"/>
                  <a:pt x="257175" y="326201"/>
                </a:cubicBezTo>
                <a:lnTo>
                  <a:pt x="257175" y="342900"/>
                </a:lnTo>
                <a:cubicBezTo>
                  <a:pt x="257175" y="358706"/>
                  <a:pt x="269944" y="371475"/>
                  <a:pt x="285750" y="371475"/>
                </a:cubicBezTo>
                <a:lnTo>
                  <a:pt x="302449" y="371475"/>
                </a:lnTo>
                <a:cubicBezTo>
                  <a:pt x="310039" y="371475"/>
                  <a:pt x="317272" y="374511"/>
                  <a:pt x="322630" y="379869"/>
                </a:cubicBezTo>
                <a:cubicBezTo>
                  <a:pt x="324594" y="381833"/>
                  <a:pt x="326827" y="383530"/>
                  <a:pt x="329148" y="384780"/>
                </a:cubicBezTo>
                <a:cubicBezTo>
                  <a:pt x="364242" y="362099"/>
                  <a:pt x="391210" y="327987"/>
                  <a:pt x="404693" y="287625"/>
                </a:cubicBezTo>
                <a:close/>
                <a:moveTo>
                  <a:pt x="0" y="228600"/>
                </a:moveTo>
                <a:cubicBezTo>
                  <a:pt x="0" y="102432"/>
                  <a:pt x="102432" y="0"/>
                  <a:pt x="228600" y="0"/>
                </a:cubicBez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lose/>
                <a:moveTo>
                  <a:pt x="114300" y="328613"/>
                </a:moveTo>
                <a:cubicBezTo>
                  <a:pt x="114300" y="336471"/>
                  <a:pt x="120729" y="342900"/>
                  <a:pt x="128588" y="342900"/>
                </a:cubicBezTo>
                <a:lnTo>
                  <a:pt x="157163" y="342900"/>
                </a:lnTo>
                <a:cubicBezTo>
                  <a:pt x="165021" y="342900"/>
                  <a:pt x="171450" y="336471"/>
                  <a:pt x="171450" y="328613"/>
                </a:cubicBezTo>
                <a:cubicBezTo>
                  <a:pt x="171450" y="320754"/>
                  <a:pt x="165021" y="314325"/>
                  <a:pt x="157163" y="314325"/>
                </a:cubicBezTo>
                <a:lnTo>
                  <a:pt x="128588" y="314325"/>
                </a:lnTo>
                <a:cubicBezTo>
                  <a:pt x="120729" y="314325"/>
                  <a:pt x="114300" y="320754"/>
                  <a:pt x="114300" y="328613"/>
                </a:cubicBezTo>
                <a:close/>
                <a:moveTo>
                  <a:pt x="242888" y="228600"/>
                </a:moveTo>
                <a:cubicBezTo>
                  <a:pt x="235029" y="228600"/>
                  <a:pt x="228600" y="235029"/>
                  <a:pt x="228600" y="242888"/>
                </a:cubicBezTo>
                <a:lnTo>
                  <a:pt x="228600" y="271463"/>
                </a:lnTo>
                <a:cubicBezTo>
                  <a:pt x="228600" y="279321"/>
                  <a:pt x="235029" y="285750"/>
                  <a:pt x="242888" y="285750"/>
                </a:cubicBezTo>
                <a:cubicBezTo>
                  <a:pt x="250746" y="285750"/>
                  <a:pt x="257175" y="279321"/>
                  <a:pt x="257175" y="271463"/>
                </a:cubicBezTo>
                <a:lnTo>
                  <a:pt x="257175" y="242888"/>
                </a:lnTo>
                <a:cubicBezTo>
                  <a:pt x="257175" y="235029"/>
                  <a:pt x="250746" y="228600"/>
                  <a:pt x="242888" y="228600"/>
                </a:cubicBezTo>
                <a:close/>
                <a:moveTo>
                  <a:pt x="285750" y="128588"/>
                </a:moveTo>
                <a:lnTo>
                  <a:pt x="285750" y="157163"/>
                </a:lnTo>
                <a:cubicBezTo>
                  <a:pt x="285750" y="165021"/>
                  <a:pt x="292179" y="171450"/>
                  <a:pt x="300038" y="171450"/>
                </a:cubicBezTo>
                <a:cubicBezTo>
                  <a:pt x="307896" y="171450"/>
                  <a:pt x="314325" y="165021"/>
                  <a:pt x="314325" y="157163"/>
                </a:cubicBezTo>
                <a:lnTo>
                  <a:pt x="314325" y="128588"/>
                </a:lnTo>
                <a:cubicBezTo>
                  <a:pt x="314325" y="120729"/>
                  <a:pt x="307896" y="114300"/>
                  <a:pt x="300038" y="114300"/>
                </a:cubicBezTo>
                <a:cubicBezTo>
                  <a:pt x="292179" y="114300"/>
                  <a:pt x="285750" y="120729"/>
                  <a:pt x="285750" y="128588"/>
                </a:cubicBezTo>
                <a:close/>
              </a:path>
            </a:pathLst>
          </a:custGeom>
          <a:solidFill>
            <a:srgbClr val="FFC107"/>
          </a:solidFill>
        </p:spPr>
      </p:sp>
      <p:sp>
        <p:nvSpPr>
          <p:cNvPr id="10" name="Text 7"/>
          <p:cNvSpPr/>
          <p:nvPr>
            <p:custDataLst>
              <p:tags r:id="rId8"/>
            </p:custDataLst>
          </p:nvPr>
        </p:nvSpPr>
        <p:spPr>
          <a:xfrm>
            <a:off x="4389967" y="3200400"/>
            <a:ext cx="3416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056B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文化认可</a:t>
            </a:r>
            <a:endParaRPr lang="en-US" sz="1600" dirty="0"/>
          </a:p>
        </p:txBody>
      </p:sp>
      <p:sp>
        <p:nvSpPr>
          <p:cNvPr id="11" name="Text 8"/>
          <p:cNvSpPr/>
          <p:nvPr>
            <p:custDataLst>
              <p:tags r:id="rId9"/>
            </p:custDataLst>
          </p:nvPr>
        </p:nvSpPr>
        <p:spPr>
          <a:xfrm>
            <a:off x="4409017" y="3606800"/>
            <a:ext cx="33782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韩国体育勋章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《时代》百大人物提名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大众文化影响力破圈</a:t>
            </a:r>
            <a:endParaRPr lang="en-US" sz="1600" dirty="0"/>
          </a:p>
        </p:txBody>
      </p:sp>
      <p:sp>
        <p:nvSpPr>
          <p:cNvPr id="12" name="Shape 9"/>
          <p:cNvSpPr/>
          <p:nvPr>
            <p:custDataLst>
              <p:tags r:id="rId10"/>
            </p:custDataLst>
          </p:nvPr>
        </p:nvSpPr>
        <p:spPr>
          <a:xfrm>
            <a:off x="8246534" y="2438400"/>
            <a:ext cx="3695700" cy="2133600"/>
          </a:xfrm>
          <a:custGeom>
            <a:avLst/>
            <a:gdLst/>
            <a:ahLst/>
            <a:cxnLst/>
            <a:rect l="l" t="t" r="r" b="b"/>
            <a:pathLst>
              <a:path w="3695700" h="2133600">
                <a:moveTo>
                  <a:pt x="101602" y="0"/>
                </a:moveTo>
                <a:lnTo>
                  <a:pt x="3594098" y="0"/>
                </a:lnTo>
                <a:cubicBezTo>
                  <a:pt x="3650211" y="0"/>
                  <a:pt x="3695700" y="45489"/>
                  <a:pt x="3695700" y="101602"/>
                </a:cubicBezTo>
                <a:lnTo>
                  <a:pt x="3695700" y="2031998"/>
                </a:lnTo>
                <a:cubicBezTo>
                  <a:pt x="3695700" y="2088111"/>
                  <a:pt x="3650211" y="2133600"/>
                  <a:pt x="3594098" y="2133600"/>
                </a:cubicBezTo>
                <a:lnTo>
                  <a:pt x="101602" y="2133600"/>
                </a:lnTo>
                <a:cubicBezTo>
                  <a:pt x="45489" y="2133600"/>
                  <a:pt x="0" y="2088111"/>
                  <a:pt x="0" y="2031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056B3">
              <a:alpha val="10196"/>
            </a:srgbClr>
          </a:solidFill>
        </p:spPr>
      </p:sp>
      <p:sp>
        <p:nvSpPr>
          <p:cNvPr id="13" name="Shape 10"/>
          <p:cNvSpPr/>
          <p:nvPr>
            <p:custDataLst>
              <p:tags r:id="rId11"/>
            </p:custDataLst>
          </p:nvPr>
        </p:nvSpPr>
        <p:spPr>
          <a:xfrm>
            <a:off x="9806517" y="26416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285750" y="14288"/>
                </a:moveTo>
                <a:cubicBezTo>
                  <a:pt x="337006" y="14288"/>
                  <a:pt x="378619" y="55901"/>
                  <a:pt x="378619" y="107156"/>
                </a:cubicBezTo>
                <a:cubicBezTo>
                  <a:pt x="378619" y="158412"/>
                  <a:pt x="337006" y="200025"/>
                  <a:pt x="285750" y="200025"/>
                </a:cubicBezTo>
                <a:cubicBezTo>
                  <a:pt x="234494" y="200025"/>
                  <a:pt x="192881" y="158412"/>
                  <a:pt x="192881" y="107156"/>
                </a:cubicBezTo>
                <a:cubicBezTo>
                  <a:pt x="192881" y="55901"/>
                  <a:pt x="234494" y="14288"/>
                  <a:pt x="285750" y="14288"/>
                </a:cubicBezTo>
                <a:close/>
                <a:moveTo>
                  <a:pt x="85725" y="78581"/>
                </a:moveTo>
                <a:cubicBezTo>
                  <a:pt x="121210" y="78581"/>
                  <a:pt x="150019" y="107390"/>
                  <a:pt x="150019" y="142875"/>
                </a:cubicBezTo>
                <a:cubicBezTo>
                  <a:pt x="150019" y="178360"/>
                  <a:pt x="121210" y="207169"/>
                  <a:pt x="85725" y="207169"/>
                </a:cubicBezTo>
                <a:cubicBezTo>
                  <a:pt x="50240" y="207169"/>
                  <a:pt x="21431" y="178360"/>
                  <a:pt x="21431" y="142875"/>
                </a:cubicBezTo>
                <a:cubicBezTo>
                  <a:pt x="21431" y="107390"/>
                  <a:pt x="50240" y="78581"/>
                  <a:pt x="85725" y="78581"/>
                </a:cubicBezTo>
                <a:close/>
                <a:moveTo>
                  <a:pt x="0" y="371475"/>
                </a:moveTo>
                <a:cubicBezTo>
                  <a:pt x="0" y="308342"/>
                  <a:pt x="51167" y="257175"/>
                  <a:pt x="114300" y="257175"/>
                </a:cubicBezTo>
                <a:cubicBezTo>
                  <a:pt x="125730" y="257175"/>
                  <a:pt x="136803" y="258872"/>
                  <a:pt x="147251" y="261997"/>
                </a:cubicBezTo>
                <a:cubicBezTo>
                  <a:pt x="117872" y="294858"/>
                  <a:pt x="100013" y="338257"/>
                  <a:pt x="100013" y="385763"/>
                </a:cubicBezTo>
                <a:lnTo>
                  <a:pt x="100013" y="400050"/>
                </a:lnTo>
                <a:cubicBezTo>
                  <a:pt x="100013" y="410230"/>
                  <a:pt x="102156" y="419874"/>
                  <a:pt x="105995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371475"/>
                </a:lnTo>
                <a:close/>
                <a:moveTo>
                  <a:pt x="465505" y="428625"/>
                </a:moveTo>
                <a:cubicBezTo>
                  <a:pt x="469344" y="419874"/>
                  <a:pt x="471488" y="410230"/>
                  <a:pt x="471488" y="400050"/>
                </a:cubicBezTo>
                <a:lnTo>
                  <a:pt x="471488" y="385763"/>
                </a:lnTo>
                <a:cubicBezTo>
                  <a:pt x="471488" y="338257"/>
                  <a:pt x="453628" y="294858"/>
                  <a:pt x="424249" y="261997"/>
                </a:cubicBezTo>
                <a:cubicBezTo>
                  <a:pt x="434697" y="258872"/>
                  <a:pt x="445770" y="257175"/>
                  <a:pt x="457200" y="257175"/>
                </a:cubicBezTo>
                <a:cubicBezTo>
                  <a:pt x="520333" y="257175"/>
                  <a:pt x="571500" y="308342"/>
                  <a:pt x="571500" y="371475"/>
                </a:cubicBezTo>
                <a:lnTo>
                  <a:pt x="571500" y="400050"/>
                </a:lnTo>
                <a:cubicBezTo>
                  <a:pt x="571500" y="415856"/>
                  <a:pt x="558731" y="428625"/>
                  <a:pt x="542925" y="428625"/>
                </a:cubicBezTo>
                <a:lnTo>
                  <a:pt x="465505" y="428625"/>
                </a:lnTo>
                <a:close/>
                <a:moveTo>
                  <a:pt x="421481" y="142875"/>
                </a:moveTo>
                <a:cubicBezTo>
                  <a:pt x="421481" y="107390"/>
                  <a:pt x="450290" y="78581"/>
                  <a:pt x="485775" y="78581"/>
                </a:cubicBezTo>
                <a:cubicBezTo>
                  <a:pt x="521260" y="78581"/>
                  <a:pt x="550069" y="107390"/>
                  <a:pt x="550069" y="142875"/>
                </a:cubicBezTo>
                <a:cubicBezTo>
                  <a:pt x="550069" y="178360"/>
                  <a:pt x="521260" y="207169"/>
                  <a:pt x="485775" y="207169"/>
                </a:cubicBezTo>
                <a:cubicBezTo>
                  <a:pt x="450290" y="207169"/>
                  <a:pt x="421481" y="178360"/>
                  <a:pt x="421481" y="142875"/>
                </a:cubicBezTo>
                <a:close/>
                <a:moveTo>
                  <a:pt x="142875" y="385763"/>
                </a:moveTo>
                <a:cubicBezTo>
                  <a:pt x="142875" y="306824"/>
                  <a:pt x="206812" y="242888"/>
                  <a:pt x="285750" y="242888"/>
                </a:cubicBezTo>
                <a:cubicBezTo>
                  <a:pt x="364688" y="242888"/>
                  <a:pt x="428625" y="306824"/>
                  <a:pt x="428625" y="385763"/>
                </a:cubicBezTo>
                <a:lnTo>
                  <a:pt x="428625" y="400050"/>
                </a:lnTo>
                <a:cubicBezTo>
                  <a:pt x="428625" y="415856"/>
                  <a:pt x="415856" y="428625"/>
                  <a:pt x="400050" y="428625"/>
                </a:cubicBezTo>
                <a:lnTo>
                  <a:pt x="171450" y="428625"/>
                </a:lnTo>
                <a:cubicBezTo>
                  <a:pt x="155644" y="428625"/>
                  <a:pt x="142875" y="415856"/>
                  <a:pt x="142875" y="400050"/>
                </a:cubicBezTo>
                <a:lnTo>
                  <a:pt x="142875" y="385763"/>
                </a:lnTo>
                <a:close/>
              </a:path>
            </a:pathLst>
          </a:custGeom>
          <a:solidFill>
            <a:srgbClr val="0056B3"/>
          </a:solidFill>
        </p:spPr>
      </p:sp>
      <p:sp>
        <p:nvSpPr>
          <p:cNvPr id="14" name="Text 11"/>
          <p:cNvSpPr/>
          <p:nvPr>
            <p:custDataLst>
              <p:tags r:id="rId12"/>
            </p:custDataLst>
          </p:nvPr>
        </p:nvSpPr>
        <p:spPr>
          <a:xfrm>
            <a:off x="8386234" y="3200400"/>
            <a:ext cx="3416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056B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舆论量级</a:t>
            </a:r>
            <a:endParaRPr lang="en-US" sz="1600" dirty="0"/>
          </a:p>
        </p:txBody>
      </p:sp>
      <p:sp>
        <p:nvSpPr>
          <p:cNvPr id="15" name="Text 12"/>
          <p:cNvSpPr/>
          <p:nvPr>
            <p:custDataLst>
              <p:tags r:id="rId13"/>
            </p:custDataLst>
          </p:nvPr>
        </p:nvSpPr>
        <p:spPr>
          <a:xfrm>
            <a:off x="8405284" y="3606800"/>
            <a:ext cx="33782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社交媒体海量粉丝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微博热搜常客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Reddit话题焦点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96850" y="4978400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其影响力已超越电竞范畴，成为全球青年文化的标志性符号。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Image 0" descr="https://kimi-img.moonshot.cn/pub/slides/slides_tmpl/image/25-10-09-16:35:26-d3jn7jgs8jdo4os5dj50.jpg"/>
          <p:cNvPicPr>
            <a:picLocks noChangeAspect="1"/>
          </p:cNvPicPr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2740" y="613410"/>
            <a:ext cx="752284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李相赫（</a:t>
            </a:r>
            <a:r>
              <a:rPr lang="en-US" altLang="zh-CN"/>
              <a:t>Lee Sang-hyeok</a:t>
            </a:r>
            <a:r>
              <a:rPr lang="zh-CN" altLang="en-US"/>
              <a:t>），</a:t>
            </a:r>
            <a:r>
              <a:rPr lang="en-US" altLang="zh-CN"/>
              <a:t>ID</a:t>
            </a:r>
            <a:r>
              <a:rPr lang="zh-CN" altLang="en-US"/>
              <a:t>：</a:t>
            </a:r>
            <a:r>
              <a:rPr lang="en-US" altLang="zh-CN"/>
              <a:t>Faker,</a:t>
            </a:r>
            <a:r>
              <a:rPr lang="zh-CN" altLang="en-US"/>
              <a:t>绰号</a:t>
            </a:r>
            <a:r>
              <a:rPr lang="en-US" altLang="zh-CN"/>
              <a:t>“</a:t>
            </a:r>
            <a:r>
              <a:rPr lang="zh-CN" altLang="en-US"/>
              <a:t>大魔王</a:t>
            </a:r>
            <a:r>
              <a:rPr lang="en-US" altLang="zh-CN"/>
              <a:t>”</a:t>
            </a:r>
            <a:r>
              <a:rPr lang="zh-CN" altLang="en-US"/>
              <a:t>，</a:t>
            </a:r>
            <a:r>
              <a:rPr lang="en-US" altLang="zh-CN"/>
              <a:t>1996</a:t>
            </a:r>
            <a:r>
              <a:rPr lang="zh-CN" altLang="en-US"/>
              <a:t>年</a:t>
            </a:r>
            <a:r>
              <a:rPr lang="en-US" altLang="zh-CN"/>
              <a:t>5</a:t>
            </a:r>
            <a:r>
              <a:rPr lang="zh-CN" altLang="en-US"/>
              <a:t>月</a:t>
            </a:r>
            <a:r>
              <a:rPr lang="en-US" altLang="zh-CN"/>
              <a:t>7</a:t>
            </a:r>
            <a:r>
              <a:rPr lang="zh-CN" altLang="en-US"/>
              <a:t>日出生于韩国首尔江西区，韩国电子竞技运动员，《英雄联盟》职业选手，司职中单，效力于国际电子竞技俱乐部</a:t>
            </a:r>
            <a:r>
              <a:rPr lang="en-US" altLang="zh-CN"/>
              <a:t>T1</a:t>
            </a:r>
            <a:r>
              <a:rPr lang="zh-CN" altLang="en-US"/>
              <a:t>英雄联盟分部。</a:t>
            </a:r>
            <a:endParaRPr lang="zh-CN" altLang="en-US"/>
          </a:p>
          <a:p>
            <a:r>
              <a:rPr lang="en-US" altLang="zh-CN"/>
              <a:t>2013</a:t>
            </a:r>
            <a:r>
              <a:rPr lang="zh-CN" altLang="en-US"/>
              <a:t>年</a:t>
            </a:r>
            <a:r>
              <a:rPr lang="en-US" altLang="zh-CN"/>
              <a:t>2</a:t>
            </a:r>
            <a:r>
              <a:rPr lang="zh-CN" altLang="en-US"/>
              <a:t>月，被招入</a:t>
            </a:r>
            <a:r>
              <a:rPr lang="en-US" altLang="zh-CN"/>
              <a:t>SKTelecom T1#2</a:t>
            </a:r>
            <a:r>
              <a:rPr lang="zh-CN" altLang="en-US"/>
              <a:t>队，该队伍于同年</a:t>
            </a:r>
            <a:r>
              <a:rPr lang="en-US" altLang="zh-CN"/>
              <a:t>11</a:t>
            </a:r>
            <a:r>
              <a:rPr lang="zh-CN" altLang="en-US"/>
              <a:t>月更名为</a:t>
            </a:r>
            <a:r>
              <a:rPr lang="en-US" altLang="zh-CN"/>
              <a:t>SKTelecom T1 K</a:t>
            </a:r>
            <a:r>
              <a:rPr lang="zh-CN" altLang="en-US"/>
              <a:t>队，</a:t>
            </a:r>
            <a:r>
              <a:rPr lang="en-US" altLang="zh-CN"/>
              <a:t> </a:t>
            </a:r>
            <a:r>
              <a:rPr lang="zh-CN" altLang="en-US"/>
              <a:t>之后与</a:t>
            </a:r>
            <a:r>
              <a:rPr lang="en-US" altLang="zh-CN"/>
              <a:t>SKTelecom T1 S</a:t>
            </a:r>
            <a:r>
              <a:rPr lang="zh-CN" altLang="en-US"/>
              <a:t>队伍合并，更名为</a:t>
            </a:r>
            <a:r>
              <a:rPr lang="en-US" altLang="zh-CN"/>
              <a:t>T1</a:t>
            </a:r>
            <a:r>
              <a:rPr lang="zh-CN" altLang="en-US"/>
              <a:t>。</a:t>
            </a:r>
            <a:r>
              <a:rPr lang="en-US" altLang="zh-CN"/>
              <a:t> </a:t>
            </a:r>
            <a:r>
              <a:rPr lang="zh-CN" altLang="en-US"/>
              <a:t>在</a:t>
            </a:r>
            <a:r>
              <a:rPr lang="en-US" altLang="zh-CN"/>
              <a:t>T1</a:t>
            </a:r>
            <a:r>
              <a:rPr lang="zh-CN" altLang="en-US"/>
              <a:t>战队的职业生涯中，他分别在</a:t>
            </a:r>
            <a:r>
              <a:rPr lang="en-US" altLang="zh-CN"/>
              <a:t>2013</a:t>
            </a:r>
            <a:r>
              <a:rPr lang="zh-CN" altLang="en-US"/>
              <a:t>年、</a:t>
            </a:r>
            <a:r>
              <a:rPr lang="en-US" altLang="zh-CN"/>
              <a:t>2015</a:t>
            </a:r>
            <a:r>
              <a:rPr lang="zh-CN" altLang="en-US"/>
              <a:t>年、</a:t>
            </a:r>
            <a:r>
              <a:rPr lang="en-US" altLang="zh-CN"/>
              <a:t>2016</a:t>
            </a:r>
            <a:r>
              <a:rPr lang="zh-CN" altLang="en-US"/>
              <a:t>年、</a:t>
            </a:r>
            <a:r>
              <a:rPr lang="en-US" altLang="zh-CN"/>
              <a:t>2023</a:t>
            </a:r>
            <a:r>
              <a:rPr lang="zh-CN" altLang="en-US"/>
              <a:t>年、</a:t>
            </a:r>
            <a:r>
              <a:rPr lang="en-US" altLang="zh-CN"/>
              <a:t>2024</a:t>
            </a:r>
            <a:r>
              <a:rPr lang="zh-CN" altLang="en-US"/>
              <a:t>年和</a:t>
            </a:r>
            <a:r>
              <a:rPr lang="en-US" altLang="zh-CN"/>
              <a:t>2025</a:t>
            </a:r>
            <a:r>
              <a:rPr lang="zh-CN" altLang="en-US"/>
              <a:t>年，六次获世界总决赛冠军。此外，还十次获</a:t>
            </a:r>
            <a:r>
              <a:rPr lang="en-US" altLang="zh-CN"/>
              <a:t>LCK</a:t>
            </a:r>
            <a:r>
              <a:rPr lang="zh-CN" altLang="en-US"/>
              <a:t>冠军，包括</a:t>
            </a:r>
            <a:r>
              <a:rPr lang="en-US" altLang="zh-CN"/>
              <a:t>2013</a:t>
            </a:r>
            <a:r>
              <a:rPr lang="zh-CN" altLang="en-US"/>
              <a:t>年夏季赛、</a:t>
            </a:r>
            <a:r>
              <a:rPr lang="en-US" altLang="zh-CN"/>
              <a:t>2014</a:t>
            </a:r>
            <a:r>
              <a:rPr lang="zh-CN" altLang="en-US"/>
              <a:t>年冬季赛、</a:t>
            </a:r>
            <a:r>
              <a:rPr lang="en-US" altLang="zh-CN"/>
              <a:t>2015</a:t>
            </a:r>
            <a:r>
              <a:rPr lang="zh-CN" altLang="en-US"/>
              <a:t>年春夏两季、</a:t>
            </a:r>
            <a:r>
              <a:rPr lang="en-US" altLang="zh-CN"/>
              <a:t>2016</a:t>
            </a:r>
            <a:r>
              <a:rPr lang="zh-CN" altLang="en-US"/>
              <a:t>年春季赛、</a:t>
            </a:r>
            <a:r>
              <a:rPr lang="en-US" altLang="zh-CN"/>
              <a:t>2017</a:t>
            </a:r>
            <a:r>
              <a:rPr lang="zh-CN" altLang="en-US"/>
              <a:t>年春季赛、</a:t>
            </a:r>
            <a:r>
              <a:rPr lang="en-US" altLang="zh-CN"/>
              <a:t>2019</a:t>
            </a:r>
            <a:r>
              <a:rPr lang="zh-CN" altLang="en-US"/>
              <a:t>年春夏两季、</a:t>
            </a:r>
            <a:r>
              <a:rPr lang="en-US" altLang="zh-CN"/>
              <a:t>2020</a:t>
            </a:r>
            <a:r>
              <a:rPr lang="zh-CN" altLang="en-US"/>
              <a:t>年春季赛以及</a:t>
            </a:r>
            <a:r>
              <a:rPr lang="en-US" altLang="zh-CN"/>
              <a:t>2022</a:t>
            </a:r>
            <a:r>
              <a:rPr lang="zh-CN" altLang="en-US"/>
              <a:t>年春季赛。在</a:t>
            </a:r>
            <a:r>
              <a:rPr lang="en-US" altLang="zh-CN"/>
              <a:t>MSI</a:t>
            </a:r>
            <a:r>
              <a:rPr lang="zh-CN" altLang="en-US"/>
              <a:t>季中冠军赛上，</a:t>
            </a:r>
            <a:r>
              <a:rPr lang="en-US" altLang="zh-CN"/>
              <a:t>Faker</a:t>
            </a:r>
            <a:r>
              <a:rPr lang="zh-CN" altLang="en-US"/>
              <a:t>在</a:t>
            </a:r>
            <a:r>
              <a:rPr lang="en-US" altLang="zh-CN"/>
              <a:t>2016</a:t>
            </a:r>
            <a:r>
              <a:rPr lang="zh-CN" altLang="en-US"/>
              <a:t>年和</a:t>
            </a:r>
            <a:r>
              <a:rPr lang="en-US" altLang="zh-CN"/>
              <a:t>2017</a:t>
            </a:r>
            <a:r>
              <a:rPr lang="zh-CN" altLang="en-US"/>
              <a:t>年两次夺冠。</a:t>
            </a:r>
            <a:r>
              <a:rPr lang="en-US" altLang="zh-CN"/>
              <a:t> </a:t>
            </a:r>
            <a:endParaRPr lang="en-US" altLang="zh-CN"/>
          </a:p>
          <a:p>
            <a:r>
              <a:rPr lang="zh-CN" altLang="en-US"/>
              <a:t>其个人荣誉包括</a:t>
            </a:r>
            <a:r>
              <a:rPr lang="en-US" altLang="zh-CN"/>
              <a:t>2016</a:t>
            </a:r>
            <a:r>
              <a:rPr lang="zh-CN" altLang="en-US"/>
              <a:t>年韩国电竞年度大赏年度最佳电竞选手、</a:t>
            </a:r>
            <a:r>
              <a:rPr lang="en-US" altLang="zh-CN"/>
              <a:t>2017</a:t>
            </a:r>
            <a:r>
              <a:rPr lang="zh-CN" altLang="en-US"/>
              <a:t>年</a:t>
            </a:r>
            <a:r>
              <a:rPr lang="en-US" altLang="zh-CN"/>
              <a:t>The Game Awards</a:t>
            </a:r>
            <a:r>
              <a:rPr lang="zh-CN" altLang="en-US"/>
              <a:t>最佳电竞选手、</a:t>
            </a:r>
            <a:r>
              <a:rPr lang="en-US" altLang="zh-CN"/>
              <a:t>2019</a:t>
            </a:r>
            <a:r>
              <a:rPr lang="zh-CN" altLang="en-US"/>
              <a:t>年韩国电竞名人堂</a:t>
            </a:r>
            <a:r>
              <a:rPr lang="en-US" altLang="zh-CN"/>
              <a:t>Stars</a:t>
            </a:r>
            <a:r>
              <a:rPr lang="zh-CN" altLang="en-US"/>
              <a:t>部门等。</a:t>
            </a:r>
            <a:r>
              <a:rPr lang="en-US" altLang="zh-CN"/>
              <a:t>2022</a:t>
            </a:r>
            <a:r>
              <a:rPr lang="zh-CN" altLang="en-US"/>
              <a:t>年</a:t>
            </a:r>
            <a:r>
              <a:rPr lang="en-US" altLang="zh-CN"/>
              <a:t>11</a:t>
            </a:r>
            <a:r>
              <a:rPr lang="zh-CN" altLang="en-US"/>
              <a:t>月</a:t>
            </a:r>
            <a:r>
              <a:rPr lang="en-US" altLang="zh-CN"/>
              <a:t>28</a:t>
            </a:r>
            <a:r>
              <a:rPr lang="zh-CN" altLang="en-US"/>
              <a:t>日，</a:t>
            </a:r>
            <a:r>
              <a:rPr lang="en-US" altLang="zh-CN"/>
              <a:t>T1</a:t>
            </a:r>
            <a:r>
              <a:rPr lang="zh-CN" altLang="en-US"/>
              <a:t>宣布与</a:t>
            </a:r>
            <a:r>
              <a:rPr lang="en-US" altLang="zh-CN"/>
              <a:t>Faker</a:t>
            </a:r>
            <a:r>
              <a:rPr lang="zh-CN" altLang="en-US"/>
              <a:t>续约三年。在</a:t>
            </a:r>
            <a:r>
              <a:rPr lang="en-US" altLang="zh-CN"/>
              <a:t>2023</a:t>
            </a:r>
            <a:r>
              <a:rPr lang="zh-CN" altLang="en-US"/>
              <a:t>年</a:t>
            </a:r>
            <a:r>
              <a:rPr lang="en-US" altLang="zh-CN"/>
              <a:t>9</a:t>
            </a:r>
            <a:r>
              <a:rPr lang="zh-CN" altLang="en-US"/>
              <a:t>月</a:t>
            </a:r>
            <a:r>
              <a:rPr lang="en-US" altLang="zh-CN"/>
              <a:t>29</a:t>
            </a:r>
            <a:r>
              <a:rPr lang="zh-CN" altLang="en-US"/>
              <a:t>日，</a:t>
            </a:r>
            <a:r>
              <a:rPr lang="en-US" altLang="zh-CN"/>
              <a:t>Faker</a:t>
            </a:r>
            <a:r>
              <a:rPr lang="zh-CN" altLang="en-US"/>
              <a:t>代表韩国队在杭州第</a:t>
            </a:r>
            <a:r>
              <a:rPr lang="en-US" altLang="zh-CN"/>
              <a:t>19</a:t>
            </a:r>
            <a:r>
              <a:rPr lang="zh-CN" altLang="en-US"/>
              <a:t>届亚运会英雄联盟项目中夺得金牌。</a:t>
            </a:r>
            <a:r>
              <a:rPr lang="en-US" altLang="zh-CN"/>
              <a:t> </a:t>
            </a:r>
            <a:r>
              <a:rPr lang="zh-CN" altLang="en-US"/>
              <a:t>同年</a:t>
            </a:r>
            <a:r>
              <a:rPr lang="en-US" altLang="zh-CN"/>
              <a:t>12</a:t>
            </a:r>
            <a:r>
              <a:rPr lang="zh-CN" altLang="en-US"/>
              <a:t>月，获</a:t>
            </a:r>
            <a:r>
              <a:rPr lang="en-US" altLang="zh-CN"/>
              <a:t>2023TGA</a:t>
            </a:r>
            <a:r>
              <a:rPr lang="zh-CN" altLang="en-US"/>
              <a:t>最佳电竞选手奖。</a:t>
            </a:r>
            <a:r>
              <a:rPr lang="en-US" altLang="zh-CN"/>
              <a:t>2024</a:t>
            </a:r>
            <a:r>
              <a:rPr lang="zh-CN" altLang="en-US"/>
              <a:t>年</a:t>
            </a:r>
            <a:r>
              <a:rPr lang="en-US" altLang="zh-CN"/>
              <a:t>5</a:t>
            </a:r>
            <a:r>
              <a:rPr lang="zh-CN" altLang="en-US"/>
              <a:t>月</a:t>
            </a:r>
            <a:r>
              <a:rPr lang="en-US" altLang="zh-CN"/>
              <a:t>22</a:t>
            </a:r>
            <a:r>
              <a:rPr lang="zh-CN" altLang="en-US"/>
              <a:t>日，</a:t>
            </a:r>
            <a:r>
              <a:rPr lang="en-US" altLang="zh-CN"/>
              <a:t>Faker</a:t>
            </a:r>
            <a:r>
              <a:rPr lang="zh-CN" altLang="en-US"/>
              <a:t>成为英雄联盟官方公布的首位名人堂选手入选者。</a:t>
            </a:r>
            <a:r>
              <a:rPr lang="en-US" altLang="zh-CN"/>
              <a:t>2024</a:t>
            </a:r>
            <a:r>
              <a:rPr lang="zh-CN" altLang="en-US"/>
              <a:t>英雄联盟全球总决赛中，</a:t>
            </a:r>
            <a:r>
              <a:rPr lang="en-US" altLang="zh-CN"/>
              <a:t>T1</a:t>
            </a:r>
            <a:r>
              <a:rPr lang="zh-CN" altLang="en-US"/>
              <a:t>战胜</a:t>
            </a:r>
            <a:r>
              <a:rPr lang="en-US" altLang="zh-CN"/>
              <a:t>BLG</a:t>
            </a:r>
            <a:r>
              <a:rPr lang="zh-CN" altLang="en-US"/>
              <a:t>获冠军，</a:t>
            </a:r>
            <a:r>
              <a:rPr lang="en-US" altLang="zh-CN"/>
              <a:t>Faker</a:t>
            </a:r>
            <a:r>
              <a:rPr lang="zh-CN" altLang="en-US"/>
              <a:t>获个人第五座</a:t>
            </a:r>
            <a:r>
              <a:rPr lang="en-US" altLang="zh-CN"/>
              <a:t>S</a:t>
            </a:r>
            <a:r>
              <a:rPr lang="zh-CN" altLang="en-US"/>
              <a:t>赛冠军奖杯。</a:t>
            </a:r>
            <a:r>
              <a:rPr lang="en-US" altLang="zh-CN"/>
              <a:t> 12</a:t>
            </a:r>
            <a:r>
              <a:rPr lang="zh-CN" altLang="en-US"/>
              <a:t>月</a:t>
            </a:r>
            <a:r>
              <a:rPr lang="en-US" altLang="zh-CN"/>
              <a:t>13</a:t>
            </a:r>
            <a:r>
              <a:rPr lang="zh-CN" altLang="en-US"/>
              <a:t>日，获得</a:t>
            </a:r>
            <a:r>
              <a:rPr lang="en-US" altLang="zh-CN"/>
              <a:t>TGA2024</a:t>
            </a:r>
            <a:r>
              <a:rPr lang="zh-CN" altLang="en-US"/>
              <a:t>最佳比赛选手。</a:t>
            </a:r>
            <a:r>
              <a:rPr lang="en-US" altLang="zh-CN"/>
              <a:t> 2025</a:t>
            </a:r>
            <a:r>
              <a:rPr lang="zh-CN" altLang="en-US"/>
              <a:t>年</a:t>
            </a:r>
            <a:r>
              <a:rPr lang="en-US" altLang="zh-CN"/>
              <a:t>7</a:t>
            </a:r>
            <a:r>
              <a:rPr lang="zh-CN" altLang="en-US"/>
              <a:t>月，</a:t>
            </a:r>
            <a:r>
              <a:rPr lang="en-US" altLang="zh-CN"/>
              <a:t>Faker</a:t>
            </a:r>
            <a:r>
              <a:rPr lang="zh-CN" altLang="en-US"/>
              <a:t>成为历史首位达成国际赛事</a:t>
            </a:r>
            <a:r>
              <a:rPr lang="en-US" altLang="zh-CN"/>
              <a:t>1000</a:t>
            </a:r>
            <a:r>
              <a:rPr lang="zh-CN" altLang="en-US"/>
              <a:t>击杀的选手</a:t>
            </a:r>
            <a:r>
              <a:rPr lang="en-US" altLang="zh-CN"/>
              <a:t> </a:t>
            </a:r>
            <a:r>
              <a:rPr lang="zh-CN" altLang="en-US"/>
              <a:t>；</a:t>
            </a:r>
            <a:r>
              <a:rPr lang="en-US" altLang="zh-CN"/>
              <a:t>MSI</a:t>
            </a:r>
            <a:r>
              <a:rPr lang="zh-CN" altLang="en-US"/>
              <a:t>季中赛决赛，</a:t>
            </a:r>
            <a:r>
              <a:rPr lang="en-US" altLang="zh-CN"/>
              <a:t>Faker</a:t>
            </a:r>
            <a:r>
              <a:rPr lang="zh-CN" altLang="en-US"/>
              <a:t>所在的</a:t>
            </a:r>
            <a:r>
              <a:rPr lang="en-US" altLang="zh-CN"/>
              <a:t>T1</a:t>
            </a:r>
            <a:r>
              <a:rPr lang="zh-CN" altLang="en-US"/>
              <a:t>以</a:t>
            </a:r>
            <a:r>
              <a:rPr lang="en-US" altLang="zh-CN"/>
              <a:t>2:3</a:t>
            </a:r>
            <a:r>
              <a:rPr lang="zh-CN" altLang="en-US"/>
              <a:t>不敌</a:t>
            </a:r>
            <a:r>
              <a:rPr lang="en-US" altLang="zh-CN"/>
              <a:t>GEN</a:t>
            </a:r>
            <a:r>
              <a:rPr lang="zh-CN" altLang="en-US"/>
              <a:t>，获得亚军</a:t>
            </a:r>
            <a:r>
              <a:rPr lang="en-US" altLang="zh-CN"/>
              <a:t> </a:t>
            </a:r>
            <a:r>
              <a:rPr lang="zh-CN" altLang="en-US"/>
              <a:t>；同月，与</a:t>
            </a:r>
            <a:r>
              <a:rPr lang="en-US" altLang="zh-CN"/>
              <a:t>T1</a:t>
            </a:r>
            <a:r>
              <a:rPr lang="zh-CN" altLang="en-US"/>
              <a:t>续约至</a:t>
            </a:r>
            <a:r>
              <a:rPr lang="en-US" altLang="zh-CN"/>
              <a:t>2029</a:t>
            </a:r>
            <a:r>
              <a:rPr lang="zh-CN" altLang="en-US"/>
              <a:t>年。</a:t>
            </a:r>
            <a:r>
              <a:rPr lang="en-US" altLang="zh-CN"/>
              <a:t> 11</a:t>
            </a:r>
            <a:r>
              <a:rPr lang="zh-CN" altLang="en-US"/>
              <a:t>月，获得</a:t>
            </a:r>
            <a:r>
              <a:rPr lang="en-US" altLang="zh-CN"/>
              <a:t>2025</a:t>
            </a:r>
            <a:r>
              <a:rPr lang="zh-CN" altLang="en-US"/>
              <a:t>英雄联盟全球总决赛冠军</a:t>
            </a:r>
            <a:r>
              <a:rPr lang="en-US" altLang="zh-CN"/>
              <a:t> 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535" y="885825"/>
            <a:ext cx="3765550" cy="5086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5-d3jn7j8s8jdo4os5dj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45521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电竞史首位GOAT的时空坐标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755121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Faker职业生涯关键节点与成就概览</a:t>
            </a:r>
            <a:endParaRPr lang="en-US" sz="1600" dirty="0"/>
          </a:p>
        </p:txBody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254000" y="3048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6" name="Shape 3"/>
          <p:cNvSpPr/>
          <p:nvPr>
            <p:custDataLst>
              <p:tags r:id="rId3"/>
            </p:custDataLst>
          </p:nvPr>
        </p:nvSpPr>
        <p:spPr>
          <a:xfrm>
            <a:off x="381000" y="3175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71586" y="0"/>
                </a:moveTo>
                <a:lnTo>
                  <a:pt x="182711" y="0"/>
                </a:lnTo>
                <a:cubicBezTo>
                  <a:pt x="195858" y="0"/>
                  <a:pt x="206573" y="10815"/>
                  <a:pt x="206077" y="23912"/>
                </a:cubicBezTo>
                <a:cubicBezTo>
                  <a:pt x="205978" y="26541"/>
                  <a:pt x="205879" y="29170"/>
                  <a:pt x="205730" y="31750"/>
                </a:cubicBezTo>
                <a:lnTo>
                  <a:pt x="230336" y="31750"/>
                </a:lnTo>
                <a:cubicBezTo>
                  <a:pt x="243284" y="31750"/>
                  <a:pt x="254695" y="42466"/>
                  <a:pt x="253702" y="56455"/>
                </a:cubicBezTo>
                <a:cubicBezTo>
                  <a:pt x="249982" y="107900"/>
                  <a:pt x="223689" y="136178"/>
                  <a:pt x="195163" y="150961"/>
                </a:cubicBezTo>
                <a:cubicBezTo>
                  <a:pt x="187325" y="155029"/>
                  <a:pt x="179338" y="158055"/>
                  <a:pt x="171748" y="160288"/>
                </a:cubicBezTo>
                <a:cubicBezTo>
                  <a:pt x="161727" y="174476"/>
                  <a:pt x="151309" y="181967"/>
                  <a:pt x="143024" y="185986"/>
                </a:cubicBezTo>
                <a:lnTo>
                  <a:pt x="143024" y="222250"/>
                </a:lnTo>
                <a:lnTo>
                  <a:pt x="174774" y="222250"/>
                </a:lnTo>
                <a:cubicBezTo>
                  <a:pt x="183555" y="222250"/>
                  <a:pt x="190649" y="229344"/>
                  <a:pt x="190649" y="238125"/>
                </a:cubicBezTo>
                <a:cubicBezTo>
                  <a:pt x="190649" y="246906"/>
                  <a:pt x="183555" y="254000"/>
                  <a:pt x="174774" y="254000"/>
                </a:cubicBezTo>
                <a:lnTo>
                  <a:pt x="79524" y="254000"/>
                </a:lnTo>
                <a:cubicBezTo>
                  <a:pt x="70743" y="254000"/>
                  <a:pt x="63649" y="246906"/>
                  <a:pt x="63649" y="238125"/>
                </a:cubicBezTo>
                <a:cubicBezTo>
                  <a:pt x="63649" y="229344"/>
                  <a:pt x="70743" y="222250"/>
                  <a:pt x="79524" y="222250"/>
                </a:cubicBezTo>
                <a:lnTo>
                  <a:pt x="111274" y="222250"/>
                </a:lnTo>
                <a:lnTo>
                  <a:pt x="111274" y="185986"/>
                </a:lnTo>
                <a:cubicBezTo>
                  <a:pt x="103336" y="182166"/>
                  <a:pt x="93464" y="175071"/>
                  <a:pt x="83840" y="162024"/>
                </a:cubicBezTo>
                <a:cubicBezTo>
                  <a:pt x="74712" y="159643"/>
                  <a:pt x="64790" y="156021"/>
                  <a:pt x="55116" y="150564"/>
                </a:cubicBezTo>
                <a:cubicBezTo>
                  <a:pt x="28277" y="135533"/>
                  <a:pt x="4068" y="107206"/>
                  <a:pt x="595" y="56356"/>
                </a:cubicBezTo>
                <a:cubicBezTo>
                  <a:pt x="-347" y="42416"/>
                  <a:pt x="11013" y="31700"/>
                  <a:pt x="23961" y="31700"/>
                </a:cubicBezTo>
                <a:lnTo>
                  <a:pt x="48568" y="31700"/>
                </a:lnTo>
                <a:cubicBezTo>
                  <a:pt x="48419" y="29121"/>
                  <a:pt x="48320" y="26541"/>
                  <a:pt x="48220" y="23862"/>
                </a:cubicBezTo>
                <a:cubicBezTo>
                  <a:pt x="47724" y="10716"/>
                  <a:pt x="58440" y="-50"/>
                  <a:pt x="71586" y="-50"/>
                </a:cubicBezTo>
                <a:close/>
                <a:moveTo>
                  <a:pt x="50354" y="55563"/>
                </a:moveTo>
                <a:lnTo>
                  <a:pt x="24358" y="55563"/>
                </a:lnTo>
                <a:cubicBezTo>
                  <a:pt x="27434" y="97582"/>
                  <a:pt x="46732" y="118616"/>
                  <a:pt x="66625" y="129778"/>
                </a:cubicBezTo>
                <a:cubicBezTo>
                  <a:pt x="59482" y="111274"/>
                  <a:pt x="53578" y="87114"/>
                  <a:pt x="50354" y="55563"/>
                </a:cubicBezTo>
                <a:close/>
                <a:moveTo>
                  <a:pt x="188516" y="127397"/>
                </a:moveTo>
                <a:cubicBezTo>
                  <a:pt x="208607" y="115590"/>
                  <a:pt x="226764" y="94605"/>
                  <a:pt x="229840" y="55563"/>
                </a:cubicBezTo>
                <a:lnTo>
                  <a:pt x="203895" y="55563"/>
                </a:lnTo>
                <a:cubicBezTo>
                  <a:pt x="200819" y="85775"/>
                  <a:pt x="195263" y="109240"/>
                  <a:pt x="188516" y="127397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965200" y="2997200"/>
            <a:ext cx="2311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056B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传奇起点</a:t>
            </a:r>
            <a:endParaRPr lang="en-US" sz="1600" dirty="0"/>
          </a:p>
        </p:txBody>
      </p:sp>
      <p:sp>
        <p:nvSpPr>
          <p:cNvPr id="8" name="Text 5"/>
          <p:cNvSpPr/>
          <p:nvPr>
            <p:custDataLst>
              <p:tags r:id="rId5"/>
            </p:custDataLst>
          </p:nvPr>
        </p:nvSpPr>
        <p:spPr>
          <a:xfrm>
            <a:off x="965200" y="3352800"/>
            <a:ext cx="2286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2013年OGN冠军，天才出道</a:t>
            </a:r>
            <a:endParaRPr lang="en-US" sz="1600" dirty="0"/>
          </a:p>
        </p:txBody>
      </p:sp>
      <p:sp>
        <p:nvSpPr>
          <p:cNvPr id="9" name="Shape 6"/>
          <p:cNvSpPr/>
          <p:nvPr>
            <p:custDataLst>
              <p:tags r:id="rId6"/>
            </p:custDataLst>
          </p:nvPr>
        </p:nvSpPr>
        <p:spPr>
          <a:xfrm>
            <a:off x="254000" y="38608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FFC107"/>
          </a:solidFill>
        </p:spPr>
      </p:sp>
      <p:sp>
        <p:nvSpPr>
          <p:cNvPr id="10" name="Shape 7"/>
          <p:cNvSpPr/>
          <p:nvPr>
            <p:custDataLst>
              <p:tags r:id="rId7"/>
            </p:custDataLst>
          </p:nvPr>
        </p:nvSpPr>
        <p:spPr>
          <a:xfrm>
            <a:off x="365125" y="39878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55277" y="43259"/>
                </a:moveTo>
                <a:cubicBezTo>
                  <a:pt x="159841" y="39638"/>
                  <a:pt x="162719" y="34032"/>
                  <a:pt x="162719" y="27781"/>
                </a:cubicBezTo>
                <a:cubicBezTo>
                  <a:pt x="162719" y="16818"/>
                  <a:pt x="153839" y="7938"/>
                  <a:pt x="142875" y="7938"/>
                </a:cubicBezTo>
                <a:cubicBezTo>
                  <a:pt x="131911" y="7938"/>
                  <a:pt x="123031" y="16818"/>
                  <a:pt x="123031" y="27781"/>
                </a:cubicBezTo>
                <a:cubicBezTo>
                  <a:pt x="123031" y="34032"/>
                  <a:pt x="125958" y="39638"/>
                  <a:pt x="130473" y="43259"/>
                </a:cubicBezTo>
                <a:lnTo>
                  <a:pt x="96540" y="96639"/>
                </a:lnTo>
                <a:cubicBezTo>
                  <a:pt x="91579" y="104428"/>
                  <a:pt x="81012" y="106363"/>
                  <a:pt x="73620" y="100806"/>
                </a:cubicBezTo>
                <a:lnTo>
                  <a:pt x="44103" y="78730"/>
                </a:lnTo>
                <a:cubicBezTo>
                  <a:pt x="46335" y="75555"/>
                  <a:pt x="47625" y="71636"/>
                  <a:pt x="47625" y="67469"/>
                </a:cubicBezTo>
                <a:cubicBezTo>
                  <a:pt x="47625" y="56505"/>
                  <a:pt x="38745" y="47625"/>
                  <a:pt x="27781" y="47625"/>
                </a:cubicBezTo>
                <a:cubicBezTo>
                  <a:pt x="16818" y="47625"/>
                  <a:pt x="7938" y="56505"/>
                  <a:pt x="7938" y="67469"/>
                </a:cubicBezTo>
                <a:cubicBezTo>
                  <a:pt x="7938" y="78284"/>
                  <a:pt x="16619" y="87114"/>
                  <a:pt x="27384" y="87313"/>
                </a:cubicBezTo>
                <a:lnTo>
                  <a:pt x="43557" y="195213"/>
                </a:lnTo>
                <a:cubicBezTo>
                  <a:pt x="45889" y="210741"/>
                  <a:pt x="59234" y="222250"/>
                  <a:pt x="74960" y="222250"/>
                </a:cubicBezTo>
                <a:lnTo>
                  <a:pt x="210790" y="222250"/>
                </a:lnTo>
                <a:cubicBezTo>
                  <a:pt x="226516" y="222250"/>
                  <a:pt x="239861" y="210741"/>
                  <a:pt x="242193" y="195213"/>
                </a:cubicBezTo>
                <a:lnTo>
                  <a:pt x="258366" y="87313"/>
                </a:lnTo>
                <a:cubicBezTo>
                  <a:pt x="269131" y="87114"/>
                  <a:pt x="277813" y="78284"/>
                  <a:pt x="277813" y="67469"/>
                </a:cubicBezTo>
                <a:cubicBezTo>
                  <a:pt x="277813" y="56505"/>
                  <a:pt x="268932" y="47625"/>
                  <a:pt x="257969" y="47625"/>
                </a:cubicBezTo>
                <a:cubicBezTo>
                  <a:pt x="247005" y="47625"/>
                  <a:pt x="238125" y="56505"/>
                  <a:pt x="238125" y="67469"/>
                </a:cubicBezTo>
                <a:cubicBezTo>
                  <a:pt x="238125" y="71636"/>
                  <a:pt x="239415" y="75555"/>
                  <a:pt x="241647" y="78730"/>
                </a:cubicBezTo>
                <a:lnTo>
                  <a:pt x="212179" y="100856"/>
                </a:lnTo>
                <a:cubicBezTo>
                  <a:pt x="204788" y="106412"/>
                  <a:pt x="194221" y="104477"/>
                  <a:pt x="189260" y="96689"/>
                </a:cubicBezTo>
                <a:lnTo>
                  <a:pt x="155277" y="43259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" name="Text 8"/>
          <p:cNvSpPr/>
          <p:nvPr>
            <p:custDataLst>
              <p:tags r:id="rId8"/>
            </p:custDataLst>
          </p:nvPr>
        </p:nvSpPr>
        <p:spPr>
          <a:xfrm>
            <a:off x="965200" y="3810000"/>
            <a:ext cx="2743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sz="1800" b="1" dirty="0">
                <a:solidFill>
                  <a:srgbClr val="0056B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出道即颠峰</a:t>
            </a:r>
            <a:endParaRPr lang="en-US" sz="1800" b="1" dirty="0">
              <a:solidFill>
                <a:srgbClr val="0056B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2" name="Text 9"/>
          <p:cNvSpPr/>
          <p:nvPr>
            <p:custDataLst>
              <p:tags r:id="rId9"/>
            </p:custDataLst>
          </p:nvPr>
        </p:nvSpPr>
        <p:spPr>
          <a:xfrm>
            <a:off x="965200" y="4165600"/>
            <a:ext cx="2717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00" dirty="0"/>
              <a:t>2013-2016</a:t>
            </a:r>
            <a:r>
              <a:rPr lang="zh-CN" altLang="en-US" sz="1600" dirty="0"/>
              <a:t>四年三冠</a:t>
            </a:r>
            <a:endParaRPr lang="zh-CN" altLang="en-US" sz="1600" dirty="0"/>
          </a:p>
        </p:txBody>
      </p:sp>
      <p:sp>
        <p:nvSpPr>
          <p:cNvPr id="13" name="Shape 10"/>
          <p:cNvSpPr/>
          <p:nvPr>
            <p:custDataLst>
              <p:tags r:id="rId10"/>
            </p:custDataLst>
          </p:nvPr>
        </p:nvSpPr>
        <p:spPr>
          <a:xfrm>
            <a:off x="254000" y="4673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056B3"/>
          </a:solidFill>
        </p:spPr>
      </p:sp>
      <p:sp>
        <p:nvSpPr>
          <p:cNvPr id="14" name="Shape 11"/>
          <p:cNvSpPr/>
          <p:nvPr>
            <p:custDataLst>
              <p:tags r:id="rId11"/>
            </p:custDataLst>
          </p:nvPr>
        </p:nvSpPr>
        <p:spPr>
          <a:xfrm>
            <a:off x="381000" y="4800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38175" y="95250"/>
                </a:moveTo>
                <a:lnTo>
                  <a:pt x="242094" y="95250"/>
                </a:lnTo>
                <a:cubicBezTo>
                  <a:pt x="248692" y="95250"/>
                  <a:pt x="254000" y="89942"/>
                  <a:pt x="254000" y="83344"/>
                </a:cubicBezTo>
                <a:lnTo>
                  <a:pt x="254000" y="11906"/>
                </a:lnTo>
                <a:cubicBezTo>
                  <a:pt x="254000" y="7094"/>
                  <a:pt x="251123" y="2729"/>
                  <a:pt x="246658" y="893"/>
                </a:cubicBezTo>
                <a:cubicBezTo>
                  <a:pt x="242193" y="-943"/>
                  <a:pt x="237083" y="99"/>
                  <a:pt x="233660" y="3473"/>
                </a:cubicBezTo>
                <a:lnTo>
                  <a:pt x="208012" y="29170"/>
                </a:lnTo>
                <a:cubicBezTo>
                  <a:pt x="186035" y="10964"/>
                  <a:pt x="157758" y="0"/>
                  <a:pt x="127000" y="0"/>
                </a:cubicBezTo>
                <a:cubicBezTo>
                  <a:pt x="63004" y="0"/>
                  <a:pt x="10071" y="47327"/>
                  <a:pt x="1290" y="108893"/>
                </a:cubicBezTo>
                <a:cubicBezTo>
                  <a:pt x="50" y="117574"/>
                  <a:pt x="6052" y="125611"/>
                  <a:pt x="14734" y="126851"/>
                </a:cubicBezTo>
                <a:cubicBezTo>
                  <a:pt x="23416" y="128091"/>
                  <a:pt x="31452" y="122039"/>
                  <a:pt x="32693" y="113407"/>
                </a:cubicBezTo>
                <a:cubicBezTo>
                  <a:pt x="39291" y="67221"/>
                  <a:pt x="79028" y="31750"/>
                  <a:pt x="127000" y="31750"/>
                </a:cubicBezTo>
                <a:cubicBezTo>
                  <a:pt x="149027" y="31750"/>
                  <a:pt x="169267" y="39191"/>
                  <a:pt x="185390" y="51743"/>
                </a:cubicBezTo>
                <a:lnTo>
                  <a:pt x="162223" y="74910"/>
                </a:lnTo>
                <a:cubicBezTo>
                  <a:pt x="158800" y="78333"/>
                  <a:pt x="157807" y="83443"/>
                  <a:pt x="159643" y="87908"/>
                </a:cubicBezTo>
                <a:cubicBezTo>
                  <a:pt x="161479" y="92373"/>
                  <a:pt x="165844" y="95250"/>
                  <a:pt x="170656" y="95250"/>
                </a:cubicBezTo>
                <a:lnTo>
                  <a:pt x="238175" y="95250"/>
                </a:lnTo>
                <a:close/>
                <a:moveTo>
                  <a:pt x="252760" y="145107"/>
                </a:moveTo>
                <a:cubicBezTo>
                  <a:pt x="254000" y="136426"/>
                  <a:pt x="247948" y="128389"/>
                  <a:pt x="239316" y="127149"/>
                </a:cubicBezTo>
                <a:cubicBezTo>
                  <a:pt x="230684" y="125909"/>
                  <a:pt x="222597" y="131961"/>
                  <a:pt x="221357" y="140593"/>
                </a:cubicBezTo>
                <a:cubicBezTo>
                  <a:pt x="214759" y="186730"/>
                  <a:pt x="175022" y="222200"/>
                  <a:pt x="127050" y="222200"/>
                </a:cubicBezTo>
                <a:cubicBezTo>
                  <a:pt x="105023" y="222200"/>
                  <a:pt x="84782" y="214759"/>
                  <a:pt x="68659" y="202208"/>
                </a:cubicBezTo>
                <a:lnTo>
                  <a:pt x="91777" y="179090"/>
                </a:lnTo>
                <a:cubicBezTo>
                  <a:pt x="95200" y="175667"/>
                  <a:pt x="96193" y="170557"/>
                  <a:pt x="94357" y="166092"/>
                </a:cubicBezTo>
                <a:cubicBezTo>
                  <a:pt x="92521" y="161627"/>
                  <a:pt x="88156" y="158750"/>
                  <a:pt x="83344" y="158750"/>
                </a:cubicBezTo>
                <a:lnTo>
                  <a:pt x="11906" y="158750"/>
                </a:lnTo>
                <a:cubicBezTo>
                  <a:pt x="5308" y="158750"/>
                  <a:pt x="0" y="164058"/>
                  <a:pt x="0" y="170656"/>
                </a:cubicBezTo>
                <a:lnTo>
                  <a:pt x="0" y="242094"/>
                </a:lnTo>
                <a:cubicBezTo>
                  <a:pt x="0" y="246906"/>
                  <a:pt x="2877" y="251271"/>
                  <a:pt x="7342" y="253107"/>
                </a:cubicBezTo>
                <a:cubicBezTo>
                  <a:pt x="11807" y="254943"/>
                  <a:pt x="16917" y="253901"/>
                  <a:pt x="20340" y="250527"/>
                </a:cubicBezTo>
                <a:lnTo>
                  <a:pt x="46037" y="224830"/>
                </a:lnTo>
                <a:cubicBezTo>
                  <a:pt x="67965" y="243036"/>
                  <a:pt x="96242" y="254000"/>
                  <a:pt x="127000" y="254000"/>
                </a:cubicBezTo>
                <a:cubicBezTo>
                  <a:pt x="190996" y="254000"/>
                  <a:pt x="243929" y="206673"/>
                  <a:pt x="252710" y="145107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5" name="Text 12"/>
          <p:cNvSpPr/>
          <p:nvPr>
            <p:custDataLst>
              <p:tags r:id="rId12"/>
            </p:custDataLst>
          </p:nvPr>
        </p:nvSpPr>
        <p:spPr>
          <a:xfrm>
            <a:off x="965200" y="4622800"/>
            <a:ext cx="2463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056B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转型与坚守</a:t>
            </a:r>
            <a:endParaRPr lang="en-US" sz="1600" dirty="0"/>
          </a:p>
        </p:txBody>
      </p:sp>
      <p:sp>
        <p:nvSpPr>
          <p:cNvPr id="16" name="Text 13"/>
          <p:cNvSpPr/>
          <p:nvPr>
            <p:custDataLst>
              <p:tags r:id="rId13"/>
            </p:custDataLst>
          </p:nvPr>
        </p:nvSpPr>
        <p:spPr>
          <a:xfrm>
            <a:off x="965200" y="4978400"/>
            <a:ext cx="2438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2017年后历经低谷，持续进化</a:t>
            </a:r>
            <a:endParaRPr lang="en-US" sz="1600" dirty="0"/>
          </a:p>
        </p:txBody>
      </p:sp>
      <p:pic>
        <p:nvPicPr>
          <p:cNvPr id="17" name="Image 1" descr="https://kimi-web-img.moonshot.cn/img/img.moegirl.org.cn/6a8be7c13dabf97c6f047eb46f26c1ac66df33c0.jpg"/>
          <p:cNvPicPr>
            <a:picLocks noChangeAspect="1"/>
          </p:cNvPicPr>
          <p:nvPr/>
        </p:nvPicPr>
        <p:blipFill>
          <a:blip r:embed="rId14"/>
          <a:srcRect l="16" r="16"/>
          <a:stretch>
            <a:fillRect/>
          </a:stretch>
        </p:blipFill>
        <p:spPr>
          <a:xfrm>
            <a:off x="4148667" y="1517121"/>
            <a:ext cx="7785100" cy="5194300"/>
          </a:xfrm>
          <a:prstGeom prst="roundRect">
            <a:avLst>
              <a:gd name="adj" fmla="val 1956"/>
            </a:avLst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Image 0" descr="https://kimi-img.moonshot.cn/pub/slides/slides_tmpl/image/25-10-09-16:35:26-d3jn7jgs8jdo4os5dj50.jpg"/>
          <p:cNvPicPr>
            <a:picLocks noChangeAspect="1"/>
          </p:cNvPicPr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950"/>
            <a:ext cx="12192000" cy="5880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6-d3jn7jgs8jdo4os5dj50.jpg"/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6:35:24-d3jn7j0s8jdo4os5div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05" y="3536315"/>
            <a:ext cx="6823710" cy="7366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6:35:24-d3jn7j0s8jdo4os5diu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7845" y="5898515"/>
            <a:ext cx="1703705" cy="37719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99889" y="2317433"/>
            <a:ext cx="1618942" cy="13128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3005773" y="3643630"/>
            <a:ext cx="6607175" cy="521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研究动机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3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5" name="Image 4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5-d3jn7j8s8jdo4os5dj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5240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电竞行业痛点：巅峰短暂与状态波动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54844" y="2438400"/>
            <a:ext cx="1943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职业选手平均生涯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88474" y="2997200"/>
            <a:ext cx="22860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7200" b="1" dirty="0">
                <a:solidFill>
                  <a:srgbClr val="DC354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2.4</a:t>
            </a:r>
            <a:r>
              <a:rPr lang="en-US" sz="3600" b="1" dirty="0">
                <a:solidFill>
                  <a:srgbClr val="DC354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年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509037" y="2692400"/>
            <a:ext cx="857250" cy="762000"/>
          </a:xfrm>
          <a:custGeom>
            <a:avLst/>
            <a:gdLst/>
            <a:ahLst/>
            <a:cxnLst/>
            <a:rect l="l" t="t" r="r" b="b"/>
            <a:pathLst>
              <a:path w="857250" h="762000">
                <a:moveTo>
                  <a:pt x="843260" y="347365"/>
                </a:moveTo>
                <a:cubicBezTo>
                  <a:pt x="861864" y="365968"/>
                  <a:pt x="861864" y="396180"/>
                  <a:pt x="843260" y="414784"/>
                </a:cubicBezTo>
                <a:lnTo>
                  <a:pt x="652760" y="605284"/>
                </a:lnTo>
                <a:cubicBezTo>
                  <a:pt x="639068" y="618976"/>
                  <a:pt x="618679" y="622995"/>
                  <a:pt x="600819" y="615553"/>
                </a:cubicBezTo>
                <a:cubicBezTo>
                  <a:pt x="582960" y="608112"/>
                  <a:pt x="571500" y="590699"/>
                  <a:pt x="571500" y="571500"/>
                </a:cubicBezTo>
                <a:lnTo>
                  <a:pt x="571500" y="476250"/>
                </a:lnTo>
                <a:lnTo>
                  <a:pt x="71438" y="476250"/>
                </a:lnTo>
                <a:cubicBezTo>
                  <a:pt x="31998" y="476250"/>
                  <a:pt x="0" y="444252"/>
                  <a:pt x="0" y="404813"/>
                </a:cubicBezTo>
                <a:lnTo>
                  <a:pt x="0" y="357188"/>
                </a:lnTo>
                <a:cubicBezTo>
                  <a:pt x="0" y="317748"/>
                  <a:pt x="31998" y="285750"/>
                  <a:pt x="71438" y="285750"/>
                </a:cubicBezTo>
                <a:lnTo>
                  <a:pt x="571500" y="285750"/>
                </a:lnTo>
                <a:lnTo>
                  <a:pt x="571500" y="190500"/>
                </a:lnTo>
                <a:cubicBezTo>
                  <a:pt x="571500" y="171301"/>
                  <a:pt x="583109" y="153888"/>
                  <a:pt x="600968" y="146447"/>
                </a:cubicBezTo>
                <a:cubicBezTo>
                  <a:pt x="618827" y="139005"/>
                  <a:pt x="639217" y="143173"/>
                  <a:pt x="652909" y="156716"/>
                </a:cubicBezTo>
                <a:lnTo>
                  <a:pt x="843409" y="347216"/>
                </a:lnTo>
                <a:close/>
              </a:path>
            </a:pathLst>
          </a:custGeom>
          <a:solidFill>
            <a:srgbClr val="D1D5DC"/>
          </a:solidFill>
        </p:spPr>
      </p:sp>
      <p:sp>
        <p:nvSpPr>
          <p:cNvPr id="7" name="Text 4"/>
          <p:cNvSpPr/>
          <p:nvPr/>
        </p:nvSpPr>
        <p:spPr>
          <a:xfrm>
            <a:off x="5272749" y="2438400"/>
            <a:ext cx="1943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状态衰退曲线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100664" y="2997200"/>
            <a:ext cx="22860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7200" b="1" dirty="0">
                <a:solidFill>
                  <a:srgbClr val="DC354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陡峭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122312" y="2692400"/>
            <a:ext cx="857250" cy="762000"/>
          </a:xfrm>
          <a:custGeom>
            <a:avLst/>
            <a:gdLst/>
            <a:ahLst/>
            <a:cxnLst/>
            <a:rect l="l" t="t" r="r" b="b"/>
            <a:pathLst>
              <a:path w="857250" h="762000">
                <a:moveTo>
                  <a:pt x="843260" y="347365"/>
                </a:moveTo>
                <a:cubicBezTo>
                  <a:pt x="861864" y="365968"/>
                  <a:pt x="861864" y="396180"/>
                  <a:pt x="843260" y="414784"/>
                </a:cubicBezTo>
                <a:lnTo>
                  <a:pt x="652760" y="605284"/>
                </a:lnTo>
                <a:cubicBezTo>
                  <a:pt x="639068" y="618976"/>
                  <a:pt x="618679" y="622995"/>
                  <a:pt x="600819" y="615553"/>
                </a:cubicBezTo>
                <a:cubicBezTo>
                  <a:pt x="582960" y="608112"/>
                  <a:pt x="571500" y="590699"/>
                  <a:pt x="571500" y="571500"/>
                </a:cubicBezTo>
                <a:lnTo>
                  <a:pt x="571500" y="476250"/>
                </a:lnTo>
                <a:lnTo>
                  <a:pt x="71438" y="476250"/>
                </a:lnTo>
                <a:cubicBezTo>
                  <a:pt x="31998" y="476250"/>
                  <a:pt x="0" y="444252"/>
                  <a:pt x="0" y="404813"/>
                </a:cubicBezTo>
                <a:lnTo>
                  <a:pt x="0" y="357188"/>
                </a:lnTo>
                <a:cubicBezTo>
                  <a:pt x="0" y="317748"/>
                  <a:pt x="31998" y="285750"/>
                  <a:pt x="71438" y="285750"/>
                </a:cubicBezTo>
                <a:lnTo>
                  <a:pt x="571500" y="285750"/>
                </a:lnTo>
                <a:lnTo>
                  <a:pt x="571500" y="190500"/>
                </a:lnTo>
                <a:cubicBezTo>
                  <a:pt x="571500" y="171301"/>
                  <a:pt x="583109" y="153888"/>
                  <a:pt x="600968" y="146447"/>
                </a:cubicBezTo>
                <a:cubicBezTo>
                  <a:pt x="618827" y="139005"/>
                  <a:pt x="639217" y="143173"/>
                  <a:pt x="652909" y="156716"/>
                </a:cubicBezTo>
                <a:lnTo>
                  <a:pt x="843409" y="347216"/>
                </a:lnTo>
                <a:close/>
              </a:path>
            </a:pathLst>
          </a:custGeom>
          <a:solidFill>
            <a:srgbClr val="D1D5DC"/>
          </a:solidFill>
        </p:spPr>
      </p:sp>
      <p:sp>
        <p:nvSpPr>
          <p:cNvPr id="10" name="Text 7"/>
          <p:cNvSpPr/>
          <p:nvPr/>
        </p:nvSpPr>
        <p:spPr>
          <a:xfrm>
            <a:off x="9886024" y="24384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退役高峰年龄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713304" y="2997200"/>
            <a:ext cx="19939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7200" b="1" dirty="0">
                <a:solidFill>
                  <a:srgbClr val="DC354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23</a:t>
            </a:r>
            <a:r>
              <a:rPr lang="en-US" sz="3600" b="1" dirty="0">
                <a:solidFill>
                  <a:srgbClr val="DC354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岁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54000" y="4114800"/>
            <a:ext cx="11684000" cy="1219200"/>
          </a:xfrm>
          <a:custGeom>
            <a:avLst/>
            <a:gdLst/>
            <a:ahLst/>
            <a:cxnLst/>
            <a:rect l="l" t="t" r="r" b="b"/>
            <a:pathLst>
              <a:path w="11684000" h="1219200">
                <a:moveTo>
                  <a:pt x="101596" y="0"/>
                </a:moveTo>
                <a:lnTo>
                  <a:pt x="11582404" y="0"/>
                </a:lnTo>
                <a:cubicBezTo>
                  <a:pt x="11638514" y="0"/>
                  <a:pt x="11684000" y="45486"/>
                  <a:pt x="11684000" y="101596"/>
                </a:cubicBezTo>
                <a:lnTo>
                  <a:pt x="11684000" y="1117604"/>
                </a:lnTo>
                <a:cubicBezTo>
                  <a:pt x="11684000" y="1173714"/>
                  <a:pt x="11638514" y="1219200"/>
                  <a:pt x="115824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</p:spPr>
      </p:sp>
      <p:sp>
        <p:nvSpPr>
          <p:cNvPr id="13" name="Shape 10"/>
          <p:cNvSpPr/>
          <p:nvPr/>
        </p:nvSpPr>
        <p:spPr>
          <a:xfrm>
            <a:off x="457200" y="4318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14" name="Shape 11"/>
          <p:cNvSpPr/>
          <p:nvPr/>
        </p:nvSpPr>
        <p:spPr>
          <a:xfrm>
            <a:off x="652463" y="45339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166688" y="184547"/>
                </a:moveTo>
                <a:cubicBezTo>
                  <a:pt x="215972" y="184547"/>
                  <a:pt x="255984" y="144534"/>
                  <a:pt x="255984" y="95250"/>
                </a:cubicBezTo>
                <a:cubicBezTo>
                  <a:pt x="255984" y="45966"/>
                  <a:pt x="215972" y="5953"/>
                  <a:pt x="166688" y="5953"/>
                </a:cubicBezTo>
                <a:cubicBezTo>
                  <a:pt x="117403" y="5953"/>
                  <a:pt x="77391" y="45966"/>
                  <a:pt x="77391" y="95250"/>
                </a:cubicBezTo>
                <a:cubicBezTo>
                  <a:pt x="77391" y="144534"/>
                  <a:pt x="117403" y="184547"/>
                  <a:pt x="166687" y="184547"/>
                </a:cubicBezTo>
                <a:close/>
                <a:moveTo>
                  <a:pt x="144587" y="226219"/>
                </a:moveTo>
                <a:cubicBezTo>
                  <a:pt x="71289" y="226219"/>
                  <a:pt x="11906" y="285601"/>
                  <a:pt x="11906" y="358899"/>
                </a:cubicBezTo>
                <a:cubicBezTo>
                  <a:pt x="11906" y="371103"/>
                  <a:pt x="21803" y="381000"/>
                  <a:pt x="34007" y="381000"/>
                </a:cubicBezTo>
                <a:lnTo>
                  <a:pt x="221159" y="381000"/>
                </a:lnTo>
                <a:cubicBezTo>
                  <a:pt x="194221" y="349300"/>
                  <a:pt x="178594" y="308446"/>
                  <a:pt x="178594" y="265212"/>
                </a:cubicBezTo>
                <a:lnTo>
                  <a:pt x="178594" y="242069"/>
                </a:lnTo>
                <a:cubicBezTo>
                  <a:pt x="178594" y="236637"/>
                  <a:pt x="179338" y="231279"/>
                  <a:pt x="180752" y="226219"/>
                </a:cubicBezTo>
                <a:lnTo>
                  <a:pt x="144587" y="226219"/>
                </a:lnTo>
                <a:close/>
                <a:moveTo>
                  <a:pt x="331366" y="363513"/>
                </a:moveTo>
                <a:lnTo>
                  <a:pt x="321469" y="368201"/>
                </a:lnTo>
                <a:lnTo>
                  <a:pt x="321469" y="228228"/>
                </a:lnTo>
                <a:lnTo>
                  <a:pt x="392906" y="252040"/>
                </a:lnTo>
                <a:lnTo>
                  <a:pt x="392906" y="266626"/>
                </a:lnTo>
                <a:cubicBezTo>
                  <a:pt x="392906" y="308149"/>
                  <a:pt x="368945" y="345877"/>
                  <a:pt x="331366" y="363587"/>
                </a:cubicBezTo>
                <a:close/>
                <a:moveTo>
                  <a:pt x="313953" y="193104"/>
                </a:moveTo>
                <a:lnTo>
                  <a:pt x="230609" y="220861"/>
                </a:lnTo>
                <a:cubicBezTo>
                  <a:pt x="220861" y="224135"/>
                  <a:pt x="214313" y="233214"/>
                  <a:pt x="214313" y="243483"/>
                </a:cubicBezTo>
                <a:lnTo>
                  <a:pt x="214313" y="266626"/>
                </a:lnTo>
                <a:cubicBezTo>
                  <a:pt x="214313" y="321990"/>
                  <a:pt x="246311" y="372368"/>
                  <a:pt x="296317" y="395883"/>
                </a:cubicBezTo>
                <a:lnTo>
                  <a:pt x="310083" y="402357"/>
                </a:lnTo>
                <a:cubicBezTo>
                  <a:pt x="313655" y="403994"/>
                  <a:pt x="317525" y="404887"/>
                  <a:pt x="321394" y="404887"/>
                </a:cubicBezTo>
                <a:cubicBezTo>
                  <a:pt x="325264" y="404887"/>
                  <a:pt x="329208" y="403994"/>
                  <a:pt x="332705" y="402357"/>
                </a:cubicBezTo>
                <a:lnTo>
                  <a:pt x="346472" y="395883"/>
                </a:lnTo>
                <a:cubicBezTo>
                  <a:pt x="396627" y="372294"/>
                  <a:pt x="428625" y="321915"/>
                  <a:pt x="428625" y="266551"/>
                </a:cubicBezTo>
                <a:lnTo>
                  <a:pt x="428625" y="243408"/>
                </a:lnTo>
                <a:cubicBezTo>
                  <a:pt x="428625" y="233139"/>
                  <a:pt x="422077" y="224061"/>
                  <a:pt x="412328" y="220787"/>
                </a:cubicBezTo>
                <a:lnTo>
                  <a:pt x="328985" y="193030"/>
                </a:lnTo>
                <a:cubicBezTo>
                  <a:pt x="324073" y="191393"/>
                  <a:pt x="318790" y="191393"/>
                  <a:pt x="313953" y="19303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5" name="Text 12"/>
          <p:cNvSpPr/>
          <p:nvPr/>
        </p:nvSpPr>
        <p:spPr>
          <a:xfrm>
            <a:off x="1473200" y="4394200"/>
            <a:ext cx="7073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0056B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Faker的“反常”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473200" y="4749800"/>
            <a:ext cx="7048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现年</a:t>
            </a:r>
            <a:r>
              <a:rPr lang="en-US" sz="1600" b="1" dirty="0">
                <a:solidFill>
                  <a:srgbClr val="FFC107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29岁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仍处巅峰，其对抗行业寿命规律的路径，是本研究的核心价值所在。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391ef4faed229e14df879fbf4526beae22e79d4"/>
  <p:tag name="KSO_WM_NEWLAYOUT_ID" val="161"/>
</p:tagLst>
</file>

<file path=ppt/tags/tag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.xml><?xml version="1.0" encoding="utf-8"?>
<p:tagLst xmlns:p="http://schemas.openxmlformats.org/presentationml/2006/main">
  <p:tag name="KSO_WM_DIAGRAM_VIRTUALLY_FRAME" val="{&quot;height&quot;:311.25,&quot;left&quot;:373.8,&quot;top&quot;:129.2,&quot;width&quot;:545.1}"/>
</p:tagLst>
</file>

<file path=ppt/tags/tag12.xml><?xml version="1.0" encoding="utf-8"?>
<p:tagLst xmlns:p="http://schemas.openxmlformats.org/presentationml/2006/main">
  <p:tag name="KSO_WM_DIAGRAM_VIRTUALLY_FRAME" val="{&quot;height&quot;:311.25,&quot;left&quot;:373.8,&quot;top&quot;:129.2,&quot;width&quot;:545.1}"/>
</p:tagLst>
</file>

<file path=ppt/tags/tag13.xml><?xml version="1.0" encoding="utf-8"?>
<p:tagLst xmlns:p="http://schemas.openxmlformats.org/presentationml/2006/main">
  <p:tag name="KSO_WM_DIAGRAM_VIRTUALLY_FRAME" val="{&quot;height&quot;:311.25,&quot;left&quot;:373.8,&quot;top&quot;:129.2,&quot;width&quot;:545.1}"/>
</p:tagLst>
</file>

<file path=ppt/tags/tag14.xml><?xml version="1.0" encoding="utf-8"?>
<p:tagLst xmlns:p="http://schemas.openxmlformats.org/presentationml/2006/main">
  <p:tag name="KSO_WM_DIAGRAM_VIRTUALLY_FRAME" val="{&quot;height&quot;:311.25,&quot;left&quot;:373.8,&quot;top&quot;:129.2,&quot;width&quot;:545.1}"/>
</p:tagLst>
</file>

<file path=ppt/tags/tag15.xml><?xml version="1.0" encoding="utf-8"?>
<p:tagLst xmlns:p="http://schemas.openxmlformats.org/presentationml/2006/main">
  <p:tag name="KSO_WM_DIAGRAM_VIRTUALLY_FRAME" val="{&quot;height&quot;:311.25,&quot;left&quot;:373.8,&quot;top&quot;:129.2,&quot;width&quot;:545.1}"/>
</p:tagLst>
</file>

<file path=ppt/tags/tag16.xml><?xml version="1.0" encoding="utf-8"?>
<p:tagLst xmlns:p="http://schemas.openxmlformats.org/presentationml/2006/main">
  <p:tag name="KSO_WM_DIAGRAM_VIRTUALLY_FRAME" val="{&quot;height&quot;:311.25,&quot;left&quot;:373.8,&quot;top&quot;:129.2,&quot;width&quot;:545.1}"/>
</p:tagLst>
</file>

<file path=ppt/tags/tag17.xml><?xml version="1.0" encoding="utf-8"?>
<p:tagLst xmlns:p="http://schemas.openxmlformats.org/presentationml/2006/main">
  <p:tag name="KSO_WM_DIAGRAM_VIRTUALLY_FRAME" val="{&quot;height&quot;:311.25,&quot;left&quot;:373.8,&quot;top&quot;:129.2,&quot;width&quot;:545.1}"/>
</p:tagLst>
</file>

<file path=ppt/tags/tag18.xml><?xml version="1.0" encoding="utf-8"?>
<p:tagLst xmlns:p="http://schemas.openxmlformats.org/presentationml/2006/main">
  <p:tag name="KSO_WM_DIAGRAM_VIRTUALLY_FRAME" val="{&quot;height&quot;:311.25,&quot;left&quot;:373.8,&quot;top&quot;:129.2,&quot;width&quot;:545.1}"/>
</p:tagLst>
</file>

<file path=ppt/tags/tag19.xml><?xml version="1.0" encoding="utf-8"?>
<p:tagLst xmlns:p="http://schemas.openxmlformats.org/presentationml/2006/main">
  <p:tag name="KSO_WM_DIAGRAM_VIRTUALLY_FRAME" val="{&quot;height&quot;:311.25,&quot;left&quot;:373.8,&quot;top&quot;:129.2,&quot;width&quot;:545.1}"/>
</p:tagLst>
</file>

<file path=ppt/tags/tag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0.xml><?xml version="1.0" encoding="utf-8"?>
<p:tagLst xmlns:p="http://schemas.openxmlformats.org/presentationml/2006/main">
  <p:tag name="KSO_WM_DIAGRAM_VIRTUALLY_FRAME" val="{&quot;height&quot;:311.25,&quot;left&quot;:373.8,&quot;top&quot;:129.2,&quot;width&quot;:545.1}"/>
</p:tagLst>
</file>

<file path=ppt/tags/tag21.xml><?xml version="1.0" encoding="utf-8"?>
<p:tagLst xmlns:p="http://schemas.openxmlformats.org/presentationml/2006/main">
  <p:tag name="KSO_WM_DIAGRAM_VIRTUALLY_FRAME" val="{&quot;height&quot;:168,&quot;left&quot;:20,&quot;top&quot;:192,&quot;width&quot;:920.3333858267717}"/>
</p:tagLst>
</file>

<file path=ppt/tags/tag22.xml><?xml version="1.0" encoding="utf-8"?>
<p:tagLst xmlns:p="http://schemas.openxmlformats.org/presentationml/2006/main">
  <p:tag name="KSO_WM_DIAGRAM_VIRTUALLY_FRAME" val="{&quot;height&quot;:168,&quot;left&quot;:20,&quot;top&quot;:192,&quot;width&quot;:920.3333858267717}"/>
</p:tagLst>
</file>

<file path=ppt/tags/tag23.xml><?xml version="1.0" encoding="utf-8"?>
<p:tagLst xmlns:p="http://schemas.openxmlformats.org/presentationml/2006/main">
  <p:tag name="KSO_WM_DIAGRAM_VIRTUALLY_FRAME" val="{&quot;height&quot;:168,&quot;left&quot;:20,&quot;top&quot;:192,&quot;width&quot;:920.3333858267717}"/>
</p:tagLst>
</file>

<file path=ppt/tags/tag24.xml><?xml version="1.0" encoding="utf-8"?>
<p:tagLst xmlns:p="http://schemas.openxmlformats.org/presentationml/2006/main">
  <p:tag name="KSO_WM_DIAGRAM_VIRTUALLY_FRAME" val="{&quot;height&quot;:168,&quot;left&quot;:20,&quot;top&quot;:192,&quot;width&quot;:920.3333858267717}"/>
</p:tagLst>
</file>

<file path=ppt/tags/tag25.xml><?xml version="1.0" encoding="utf-8"?>
<p:tagLst xmlns:p="http://schemas.openxmlformats.org/presentationml/2006/main">
  <p:tag name="KSO_WM_DIAGRAM_VIRTUALLY_FRAME" val="{&quot;height&quot;:168,&quot;left&quot;:20,&quot;top&quot;:192,&quot;width&quot;:920.3333858267717}"/>
</p:tagLst>
</file>

<file path=ppt/tags/tag26.xml><?xml version="1.0" encoding="utf-8"?>
<p:tagLst xmlns:p="http://schemas.openxmlformats.org/presentationml/2006/main">
  <p:tag name="KSO_WM_DIAGRAM_VIRTUALLY_FRAME" val="{&quot;height&quot;:168,&quot;left&quot;:20,&quot;top&quot;:192,&quot;width&quot;:920.3333858267717}"/>
</p:tagLst>
</file>

<file path=ppt/tags/tag27.xml><?xml version="1.0" encoding="utf-8"?>
<p:tagLst xmlns:p="http://schemas.openxmlformats.org/presentationml/2006/main">
  <p:tag name="KSO_WM_DIAGRAM_VIRTUALLY_FRAME" val="{&quot;height&quot;:168,&quot;left&quot;:20,&quot;top&quot;:192,&quot;width&quot;:920.3333858267717}"/>
</p:tagLst>
</file>

<file path=ppt/tags/tag28.xml><?xml version="1.0" encoding="utf-8"?>
<p:tagLst xmlns:p="http://schemas.openxmlformats.org/presentationml/2006/main">
  <p:tag name="KSO_WM_DIAGRAM_VIRTUALLY_FRAME" val="{&quot;height&quot;:168,&quot;left&quot;:20,&quot;top&quot;:192,&quot;width&quot;:920.3333858267717}"/>
</p:tagLst>
</file>

<file path=ppt/tags/tag29.xml><?xml version="1.0" encoding="utf-8"?>
<p:tagLst xmlns:p="http://schemas.openxmlformats.org/presentationml/2006/main">
  <p:tag name="KSO_WM_DIAGRAM_VIRTUALLY_FRAME" val="{&quot;height&quot;:168,&quot;left&quot;:20,&quot;top&quot;:192,&quot;width&quot;:920.3333858267717}"/>
</p:tagLst>
</file>

<file path=ppt/tags/tag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0.xml><?xml version="1.0" encoding="utf-8"?>
<p:tagLst xmlns:p="http://schemas.openxmlformats.org/presentationml/2006/main">
  <p:tag name="KSO_WM_DIAGRAM_VIRTUALLY_FRAME" val="{&quot;height&quot;:168,&quot;left&quot;:20,&quot;top&quot;:192,&quot;width&quot;:920.3333858267717}"/>
</p:tagLst>
</file>

<file path=ppt/tags/tag31.xml><?xml version="1.0" encoding="utf-8"?>
<p:tagLst xmlns:p="http://schemas.openxmlformats.org/presentationml/2006/main">
  <p:tag name="KSO_WM_DIAGRAM_VIRTUALLY_FRAME" val="{&quot;height&quot;:168,&quot;left&quot;:20,&quot;top&quot;:192,&quot;width&quot;:920.3333858267717}"/>
</p:tagLst>
</file>

<file path=ppt/tags/tag32.xml><?xml version="1.0" encoding="utf-8"?>
<p:tagLst xmlns:p="http://schemas.openxmlformats.org/presentationml/2006/main">
  <p:tag name="KSO_WM_DIAGRAM_VIRTUALLY_FRAME" val="{&quot;height&quot;:168,&quot;left&quot;:20,&quot;top&quot;:192,&quot;width&quot;:920.3333858267717}"/>
</p:tagLst>
</file>

<file path=ppt/tags/tag33.xml><?xml version="1.0" encoding="utf-8"?>
<p:tagLst xmlns:p="http://schemas.openxmlformats.org/presentationml/2006/main">
  <p:tag name="KSO_WM_DIAGRAM_VIRTUALLY_FRAME" val="{&quot;height&quot;:176,&quot;left&quot;:20,&quot;top&quot;:236,&quot;width&quot;:272}"/>
</p:tagLst>
</file>

<file path=ppt/tags/tag34.xml><?xml version="1.0" encoding="utf-8"?>
<p:tagLst xmlns:p="http://schemas.openxmlformats.org/presentationml/2006/main">
  <p:tag name="KSO_WM_DIAGRAM_VIRTUALLY_FRAME" val="{&quot;height&quot;:176,&quot;left&quot;:20,&quot;top&quot;:236,&quot;width&quot;:272}"/>
</p:tagLst>
</file>

<file path=ppt/tags/tag35.xml><?xml version="1.0" encoding="utf-8"?>
<p:tagLst xmlns:p="http://schemas.openxmlformats.org/presentationml/2006/main">
  <p:tag name="KSO_WM_DIAGRAM_VIRTUALLY_FRAME" val="{&quot;height&quot;:176,&quot;left&quot;:20,&quot;top&quot;:236,&quot;width&quot;:272}"/>
</p:tagLst>
</file>

<file path=ppt/tags/tag36.xml><?xml version="1.0" encoding="utf-8"?>
<p:tagLst xmlns:p="http://schemas.openxmlformats.org/presentationml/2006/main">
  <p:tag name="KSO_WM_DIAGRAM_VIRTUALLY_FRAME" val="{&quot;height&quot;:176,&quot;left&quot;:20,&quot;top&quot;:236,&quot;width&quot;:272}"/>
</p:tagLst>
</file>

<file path=ppt/tags/tag37.xml><?xml version="1.0" encoding="utf-8"?>
<p:tagLst xmlns:p="http://schemas.openxmlformats.org/presentationml/2006/main">
  <p:tag name="KSO_WM_DIAGRAM_VIRTUALLY_FRAME" val="{&quot;height&quot;:176,&quot;left&quot;:20,&quot;top&quot;:236,&quot;width&quot;:272}"/>
</p:tagLst>
</file>

<file path=ppt/tags/tag38.xml><?xml version="1.0" encoding="utf-8"?>
<p:tagLst xmlns:p="http://schemas.openxmlformats.org/presentationml/2006/main">
  <p:tag name="KSO_WM_DIAGRAM_VIRTUALLY_FRAME" val="{&quot;height&quot;:176,&quot;left&quot;:20,&quot;top&quot;:236,&quot;width&quot;:272}"/>
</p:tagLst>
</file>

<file path=ppt/tags/tag39.xml><?xml version="1.0" encoding="utf-8"?>
<p:tagLst xmlns:p="http://schemas.openxmlformats.org/presentationml/2006/main">
  <p:tag name="KSO_WM_DIAGRAM_VIRTUALLY_FRAME" val="{&quot;height&quot;:176,&quot;left&quot;:20,&quot;top&quot;:236,&quot;width&quot;:272}"/>
</p:tagLst>
</file>

<file path=ppt/tags/tag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40.xml><?xml version="1.0" encoding="utf-8"?>
<p:tagLst xmlns:p="http://schemas.openxmlformats.org/presentationml/2006/main">
  <p:tag name="KSO_WM_DIAGRAM_VIRTUALLY_FRAME" val="{&quot;height&quot;:176,&quot;left&quot;:20,&quot;top&quot;:236,&quot;width&quot;:272}"/>
</p:tagLst>
</file>

<file path=ppt/tags/tag41.xml><?xml version="1.0" encoding="utf-8"?>
<p:tagLst xmlns:p="http://schemas.openxmlformats.org/presentationml/2006/main">
  <p:tag name="KSO_WM_DIAGRAM_VIRTUALLY_FRAME" val="{&quot;height&quot;:176,&quot;left&quot;:20,&quot;top&quot;:236,&quot;width&quot;:272}"/>
</p:tagLst>
</file>

<file path=ppt/tags/tag42.xml><?xml version="1.0" encoding="utf-8"?>
<p:tagLst xmlns:p="http://schemas.openxmlformats.org/presentationml/2006/main">
  <p:tag name="KSO_WM_DIAGRAM_VIRTUALLY_FRAME" val="{&quot;height&quot;:176,&quot;left&quot;:20,&quot;top&quot;:236,&quot;width&quot;:272}"/>
</p:tagLst>
</file>

<file path=ppt/tags/tag43.xml><?xml version="1.0" encoding="utf-8"?>
<p:tagLst xmlns:p="http://schemas.openxmlformats.org/presentationml/2006/main">
  <p:tag name="KSO_WM_DIAGRAM_VIRTUALLY_FRAME" val="{&quot;height&quot;:176,&quot;left&quot;:20,&quot;top&quot;:236,&quot;width&quot;:272}"/>
</p:tagLst>
</file>

<file path=ppt/tags/tag44.xml><?xml version="1.0" encoding="utf-8"?>
<p:tagLst xmlns:p="http://schemas.openxmlformats.org/presentationml/2006/main">
  <p:tag name="KSO_WM_DIAGRAM_VIRTUALLY_FRAME" val="{&quot;height&quot;:176,&quot;left&quot;:20,&quot;top&quot;:236,&quot;width&quot;:272}"/>
</p:tagLst>
</file>

<file path=ppt/tags/tag45.xml><?xml version="1.0" encoding="utf-8"?>
<p:tagLst xmlns:p="http://schemas.openxmlformats.org/presentationml/2006/main">
  <p:tag name="KSO_WM_DIAGRAM_VIRTUALLY_FRAME" val="{&quot;height&quot;:176,&quot;left&quot;:20,&quot;top&quot;:214,&quot;width&quot;:263}"/>
</p:tagLst>
</file>

<file path=ppt/tags/tag46.xml><?xml version="1.0" encoding="utf-8"?>
<p:tagLst xmlns:p="http://schemas.openxmlformats.org/presentationml/2006/main">
  <p:tag name="KSO_WM_DIAGRAM_VIRTUALLY_FRAME" val="{&quot;height&quot;:176,&quot;left&quot;:20,&quot;top&quot;:214,&quot;width&quot;:263}"/>
</p:tagLst>
</file>

<file path=ppt/tags/tag47.xml><?xml version="1.0" encoding="utf-8"?>
<p:tagLst xmlns:p="http://schemas.openxmlformats.org/presentationml/2006/main">
  <p:tag name="KSO_WM_DIAGRAM_VIRTUALLY_FRAME" val="{&quot;height&quot;:176,&quot;left&quot;:20,&quot;top&quot;:214,&quot;width&quot;:263}"/>
</p:tagLst>
</file>

<file path=ppt/tags/tag48.xml><?xml version="1.0" encoding="utf-8"?>
<p:tagLst xmlns:p="http://schemas.openxmlformats.org/presentationml/2006/main">
  <p:tag name="KSO_WM_DIAGRAM_VIRTUALLY_FRAME" val="{&quot;height&quot;:176,&quot;left&quot;:20,&quot;top&quot;:214,&quot;width&quot;:263}"/>
</p:tagLst>
</file>

<file path=ppt/tags/tag49.xml><?xml version="1.0" encoding="utf-8"?>
<p:tagLst xmlns:p="http://schemas.openxmlformats.org/presentationml/2006/main">
  <p:tag name="KSO_WM_DIAGRAM_VIRTUALLY_FRAME" val="{&quot;height&quot;:176,&quot;left&quot;:20,&quot;top&quot;:214,&quot;width&quot;:263}"/>
</p:tagLst>
</file>

<file path=ppt/tags/tag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0.xml><?xml version="1.0" encoding="utf-8"?>
<p:tagLst xmlns:p="http://schemas.openxmlformats.org/presentationml/2006/main">
  <p:tag name="KSO_WM_DIAGRAM_VIRTUALLY_FRAME" val="{&quot;height&quot;:176,&quot;left&quot;:20,&quot;top&quot;:214,&quot;width&quot;:263}"/>
</p:tagLst>
</file>

<file path=ppt/tags/tag51.xml><?xml version="1.0" encoding="utf-8"?>
<p:tagLst xmlns:p="http://schemas.openxmlformats.org/presentationml/2006/main">
  <p:tag name="KSO_WM_DIAGRAM_VIRTUALLY_FRAME" val="{&quot;height&quot;:176,&quot;left&quot;:20,&quot;top&quot;:214,&quot;width&quot;:263}"/>
</p:tagLst>
</file>

<file path=ppt/tags/tag52.xml><?xml version="1.0" encoding="utf-8"?>
<p:tagLst xmlns:p="http://schemas.openxmlformats.org/presentationml/2006/main">
  <p:tag name="KSO_WM_DIAGRAM_VIRTUALLY_FRAME" val="{&quot;height&quot;:176,&quot;left&quot;:20,&quot;top&quot;:214,&quot;width&quot;:263}"/>
</p:tagLst>
</file>

<file path=ppt/tags/tag53.xml><?xml version="1.0" encoding="utf-8"?>
<p:tagLst xmlns:p="http://schemas.openxmlformats.org/presentationml/2006/main">
  <p:tag name="KSO_WM_DIAGRAM_VIRTUALLY_FRAME" val="{&quot;height&quot;:176,&quot;left&quot;:20,&quot;top&quot;:214,&quot;width&quot;:263}"/>
</p:tagLst>
</file>

<file path=ppt/tags/tag54.xml><?xml version="1.0" encoding="utf-8"?>
<p:tagLst xmlns:p="http://schemas.openxmlformats.org/presentationml/2006/main">
  <p:tag name="KSO_WM_DIAGRAM_VIRTUALLY_FRAME" val="{&quot;height&quot;:176,&quot;left&quot;:20,&quot;top&quot;:214,&quot;width&quot;:263}"/>
</p:tagLst>
</file>

<file path=ppt/tags/tag55.xml><?xml version="1.0" encoding="utf-8"?>
<p:tagLst xmlns:p="http://schemas.openxmlformats.org/presentationml/2006/main">
  <p:tag name="KSO_WM_DIAGRAM_VIRTUALLY_FRAME" val="{&quot;height&quot;:176,&quot;left&quot;:20,&quot;top&quot;:214,&quot;width&quot;:263}"/>
</p:tagLst>
</file>

<file path=ppt/tags/tag56.xml><?xml version="1.0" encoding="utf-8"?>
<p:tagLst xmlns:p="http://schemas.openxmlformats.org/presentationml/2006/main">
  <p:tag name="KSO_WM_DIAGRAM_VIRTUALLY_FRAME" val="{&quot;height&quot;:176,&quot;left&quot;:20,&quot;top&quot;:214,&quot;width&quot;:263}"/>
</p:tagLst>
</file>

<file path=ppt/tags/tag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391ef4faed229e14df879fbf4526beae22e79d4"/>
  <p:tag name="KSO_WM_NEWLAYOUT_ID" val="161"/>
</p:tagLst>
</file>

<file path=ppt/tags/tag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4380</Words>
  <Application>WPS 演示</Application>
  <PresentationFormat>On-screen Show (16:9)</PresentationFormat>
  <Paragraphs>318</Paragraphs>
  <Slides>36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52" baseType="lpstr">
      <vt:lpstr>Arial</vt:lpstr>
      <vt:lpstr>宋体</vt:lpstr>
      <vt:lpstr>Wingdings</vt:lpstr>
      <vt:lpstr>MiSans</vt:lpstr>
      <vt:lpstr>MiSans</vt:lpstr>
      <vt:lpstr>等线</vt:lpstr>
      <vt:lpstr>Noto Sans SC</vt:lpstr>
      <vt:lpstr>Noto Sans SC</vt:lpstr>
      <vt:lpstr>微软雅黑</vt:lpstr>
      <vt:lpstr>Calibri</vt:lpstr>
      <vt:lpstr>Arial Unicode MS</vt:lpstr>
      <vt:lpstr>Microsoft JhengHei UI Light</vt:lpstr>
      <vt:lpstr>Calibri Light</vt:lpstr>
      <vt:lpstr>等线 Light</vt:lpstr>
      <vt:lpstr>Custom Theme</vt:lpstr>
      <vt:lpstr>1_Custom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Faker职业镜像：从操作传奇到战术核心</dc:title>
  <dc:creator>Kimi</dc:creator>
  <dc:subject>Faker职业镜像：从操作传奇到战术核心</dc:subject>
  <cp:lastModifiedBy>Ling</cp:lastModifiedBy>
  <cp:revision>27</cp:revision>
  <dcterms:created xsi:type="dcterms:W3CDTF">2025-12-04T15:53:00Z</dcterms:created>
  <dcterms:modified xsi:type="dcterms:W3CDTF">2025-12-31T02:48:54Z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{"Label":"Faker职业镜像：从操作传奇到战术核心","ContentProducer":"001191110108MACG2KBH8F10000","ProduceID":"d4oqfi31cvfbqbnoqll0","ReservedCode1":"","ContentPropagator":"001191110108MACG2KBH8F20000","PropagateID":"d4oqfi31cvfbqbnoqll0","ReservedCode2":""}</vt:lpwstr>
  </property>
  <property fmtid="{D5CDD505-2E9C-101B-9397-08002B2CF9AE}" pid="3" name="ICV">
    <vt:lpwstr>C84D3B7E97A14DF5A9A32DE2B6B8D04A_13</vt:lpwstr>
  </property>
  <property fmtid="{D5CDD505-2E9C-101B-9397-08002B2CF9AE}" pid="4" name="KSOProductBuildVer">
    <vt:lpwstr>2052-12.1.0.24034</vt:lpwstr>
  </property>
</Properties>
</file>